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9" roundtripDataSignature="AMtx7miSqywzuBjd04Hn2vMp16sjzQmC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customschemas.google.com/relationships/presentationmetadata" Target="metadata"/><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following slides contain audio describing GWUSCS. Transcripts of the audio appear here.</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8fcd617954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8fcd617954_0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SIMULATIONS DIRECTORATE: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Hello everyone, my name is William [LAST NAME] and I am the director of outreach for GWU Strategic Crisis Simulations. First, I'd like to say welcome and congratulations to everybody who was admitted to George Washington University. I definitely think that if you're interested in international affairs the Elliott School is 100% the place to go, and you can't go wrong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to talk about Strategic Crisis Simulations we are a student run organization affiliated with the Elliott School of International Affairs. We focus on foreign, domestic, and security policy issues. We hone the skills of our members through interactive and fun drills and simulations which, we'll go more in depth on on the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2009, we have built a reputation as an educational and fun organization that not only widens student interests, but provides a network of mentors and affiliates that help further our members' prospects in defense intelligence, and policy, fields. Some of our partners include GW's Leadership, Ethics and Practice Initiiative, the Naval Academy at Annapolis, and we've also worked with DC's Naval ROTC Program. Thank you very much!</a:t>
            </a:r>
            <a:endParaRPr/>
          </a:p>
        </p:txBody>
      </p:sp>
      <p:sp>
        <p:nvSpPr>
          <p:cNvPr id="181" name="Google Shape;181;g8fcd617954_0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8fcd617954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 name="Google Shape;190;g8fcd617954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SIMULATIONS DIRECTORATE: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Hello everyone, my name is William [LAST NAME] and I am the director of outreach for GWU Strategic Crisis Simulations. First, I'd like to say welcome and congratulations to everybody who was admitted to George Washington University. I definitely think that if you're interested in international affairs the Elliott School is 100% the place to go, and you can't go wrong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to talk about Strategic Crisis Simulations we are a student run organization affiliated with the Elliott School of International Affairs. We focus on foreign, domestic, and security policy issues. We hone the skills of our members through interactive and fun drills and simulations which, we'll go more in depth on on the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2009, we have built a reputation as an educational and fun organization that not only widens student interests, but provides a network of mentors and affiliates that help further our members' prospects in defense intelligence, and policy, fields. Some of our partners include GW's Leadership, Ethics and Practice Initiiative, the Naval Academy at Annapolis, and we've also worked with DC's Naval ROTC Program. Thank you very much!</a:t>
            </a:r>
            <a:endParaRPr/>
          </a:p>
        </p:txBody>
      </p:sp>
      <p:sp>
        <p:nvSpPr>
          <p:cNvPr id="191" name="Google Shape;191;g8fcd617954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9429f4392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9429f4392a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9429f4392a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8fcd617954_0_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8fcd617954_0_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SIMULATIONS DIRECTORATE: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Hello everyone, my name is William [LAST NAME] and I am the director of outreach for GWU Strategic Crisis Simulations. First, I'd like to say welcome and congratulations to everybody who was admitted to George Washington University. I definitely think that if you're interested in international affairs the Elliott School is 100% the place to go, and you can't go wrong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to talk about Strategic Crisis Simulations we are a student run organization affiliated with the Elliott School of International Affairs. We focus on foreign, domestic, and security policy issues. We hone the skills of our members through interactive and fun drills and simulations which, we'll go more in depth on on the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2009, we have built a reputation as an educational and fun organization that not only widens student interests, but provides a network of mentors and affiliates that help further our members' prospects in defense intelligence, and policy, fields. Some of our partners include GW's Leadership, Ethics and Practice Initiiative, the Naval Academy at Annapolis, and we've also worked with DC's Naval ROTC Program. Thank you very much!</a:t>
            </a:r>
            <a:endParaRPr/>
          </a:p>
        </p:txBody>
      </p:sp>
      <p:sp>
        <p:nvSpPr>
          <p:cNvPr id="210" name="Google Shape;210;g8fcd617954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90312f8455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90312f8455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SIMULATIONS DIRECTORATE: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Hello everyone, my name is William [LAST NAME] and I am the director of outreach for GWU Strategic Crisis Simulations. First, I'd like to say welcome and congratulations to everybody who was admitted to George Washington University. I definitely think that if you're interested in international affairs the Elliott School is 100% the place to go, and you can't go wrong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to talk about Strategic Crisis Simulations we are a student run organization affiliated with the Elliott School of International Affairs. We focus on foreign, domestic, and security policy issues. We hone the skills of our members through interactive and fun drills and simulations which, we'll go more in depth on on the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2009, we have built a reputation as an educational and fun organization that not only widens student interests, but provides a network of mentors and affiliates that help further our members' prospects in defense intelligence, and policy, fields. Some of our partners include GW's Leadership, Ethics and Practice Initiiative, the Naval Academy at Annapolis, and we've also worked with DC's Naval ROTC Program. Thank you very much!</a:t>
            </a:r>
            <a:endParaRPr/>
          </a:p>
        </p:txBody>
      </p:sp>
      <p:sp>
        <p:nvSpPr>
          <p:cNvPr id="220" name="Google Shape;220;g90312f8455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8fcd617954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8fcd61795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SIMULATIONS DIRECTORATE: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Hello everyone, my name is William [LAST NAME] and I am the director of outreach for GWU Strategic Crisis Simulations. First, I'd like to say welcome and congratulations to everybody who was admitted to George Washington University. I definitely think that if you're interested in international affairs the Elliott School is 100% the place to go, and you can't go wrong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to talk about Strategic Crisis Simulations we are a student run organization affiliated with the Elliott School of International Affairs. We focus on foreign, domestic, and security policy issues. We hone the skills of our members through interactive and fun drills and simulations which, we'll go more in depth on on the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2009, we have built a reputation as an educational and fun organization that not only widens student interests, but provides a network of mentors and affiliates that help further our members' prospects in defense intelligence, and policy, fields. Some of our partners include GW's Leadership, Ethics and Practice Initiiative, the Naval Academy at Annapolis, and we've also worked with DC's Naval ROTC Program. Thank you very much!</a:t>
            </a:r>
            <a:endParaRPr/>
          </a:p>
        </p:txBody>
      </p:sp>
      <p:sp>
        <p:nvSpPr>
          <p:cNvPr id="94" name="Google Shape;94;g8fcd617954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9620f94a37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9620f94a37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9620f94a37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SIMULATIONS DIRECTORATE: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Hello everyone, my name is William [LAST NAME] and I am the director of outreach for GWU Strategic Crisis Simulations. First, I'd like to say welcome and congratulations to everybody who was admitted to George Washington University. I definitely think that if you're interested in international affairs the Elliott School is 100% the place to go, and you can't go wrong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to talk about Strategic Crisis Simulations we are a student run organization affiliated with the Elliott School of International Affairs. We focus on foreign, domestic, and security policy issues. We hone the skills of our members through interactive and fun drills and simulations which, we'll go more in depth on on the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2009, we have built a reputation as an educational and fun organization that not only widens student interests, but provides a network of mentors and affiliates that help further our members' prospects in defense intelligence, and policy, fields. Some of our partners include GW's Leadership, Ethics and Practice Initiiative, the Naval Academy at Annapolis, and we've also worked with DC's Naval ROTC Program. Thank you very much!</a:t>
            </a:r>
            <a:endParaRPr/>
          </a:p>
        </p:txBody>
      </p:sp>
      <p:sp>
        <p:nvSpPr>
          <p:cNvPr id="114" name="Google Shape;11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a:solidFill>
                  <a:schemeClr val="dk1"/>
                </a:solidFill>
                <a:latin typeface="Calibri"/>
                <a:ea typeface="Calibri"/>
                <a:cs typeface="Calibri"/>
                <a:sym typeface="Calibri"/>
              </a:rPr>
              <a:t>AUDIO TRANSCRIPT:</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The most common event held by SCS are crisis drills. 3 or 4 times a month on weeknights, participants engage in one to two hour simulations of international crises. Usually participants represent 3 to 6 different "teams" ranging from the WMATA to the CIA to the government of Taiwan, depending on what the crisis is. This crisis allow for participants to enjoy themselves on a weeknight while also engaging in hands-on learning. It is a unique opportunity to role-play scenarios of crisis on both the domestic and international scale. Participants are given introductory information as they arrive - no prep work is required, and then their actions drive the activity. Our control team responds to your actions with in-simulation consequences for you and other participants. It's a unique experience, hands-on experimental learning, and a good way to relax.</a:t>
            </a:r>
            <a:endParaRPr/>
          </a:p>
          <a:p>
            <a:pPr indent="0" lvl="0" marL="0" rtl="0" algn="l">
              <a:spcBef>
                <a:spcPts val="0"/>
              </a:spcBef>
              <a:spcAft>
                <a:spcPts val="0"/>
              </a:spcAft>
              <a:buNone/>
            </a:pPr>
            <a:r>
              <a:t/>
            </a:r>
            <a:endParaRPr b="0" i="0" sz="1200">
              <a:solidFill>
                <a:schemeClr val="dk1"/>
              </a:solidFill>
              <a:latin typeface="Calibri"/>
              <a:ea typeface="Calibri"/>
              <a:cs typeface="Calibri"/>
              <a:sym typeface="Calibri"/>
            </a:endParaRPr>
          </a:p>
          <a:p>
            <a:pPr indent="0" lvl="0" marL="0" rtl="0" algn="l">
              <a:spcBef>
                <a:spcPts val="0"/>
              </a:spcBef>
              <a:spcAft>
                <a:spcPts val="0"/>
              </a:spcAft>
              <a:buNone/>
            </a:pPr>
            <a:r>
              <a:rPr b="0" i="0" lang="en-US" sz="1200">
                <a:solidFill>
                  <a:schemeClr val="dk1"/>
                </a:solidFill>
                <a:latin typeface="Calibri"/>
                <a:ea typeface="Calibri"/>
                <a:cs typeface="Calibri"/>
                <a:sym typeface="Calibri"/>
              </a:rPr>
              <a:t>Additionally, once a month, the programming team puts on a social event, which can range from trivia nights to board games, as a much more relaxed environment to get to kick back and get to know each other. All of our events have a welcoming group of individuals who are always excited for new participants. We hope to see you at our weekly events next year. </a:t>
            </a:r>
            <a:br>
              <a:rPr lang="en-US"/>
            </a:br>
            <a:endParaRPr/>
          </a:p>
        </p:txBody>
      </p:sp>
      <p:sp>
        <p:nvSpPr>
          <p:cNvPr id="124" name="Google Shape;12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9620f94a37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9620f94a37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SIMULATIONS DIRECTORATE: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Hello everyone, my name is William [LAST NAME] and I am the director of outreach for GWU Strategic Crisis Simulations. First, I'd like to say welcome and congratulations to everybody who was admitted to George Washington University. I definitely think that if you're interested in international affairs the Elliott School is 100% the place to go, and you can't go wrong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to talk about Strategic Crisis Simulations we are a student run organization affiliated with the Elliott School of International Affairs. We focus on foreign, domestic, and security policy issues. We hone the skills of our members through interactive and fun drills and simulations which, we'll go more in depth on on the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2009, we have built a reputation as an educational and fun organization that not only widens student interests, but provides a network of mentors and affiliates that help further our members' prospects in defense intelligence, and policy, fields. Some of our partners include GW's Leadership, Ethics and Practice Initiiative, the Naval Academy at Annapolis, and we've also worked with DC's Naval ROTC Program. Thank you very much!</a:t>
            </a:r>
            <a:endParaRPr/>
          </a:p>
        </p:txBody>
      </p:sp>
      <p:sp>
        <p:nvSpPr>
          <p:cNvPr id="136" name="Google Shape;136;g9620f94a37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8fcd617954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8fcd617954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SIMULATIONS DIRECTORATE: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Hello everyone, my name is William [LAST NAME] and I am the director of outreach for GWU Strategic Crisis Simulations. First, I'd like to say welcome and congratulations to everybody who was admitted to George Washington University. I definitely think that if you're interested in international affairs the Elliott School is 100% the place to go, and you can't go wrong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to talk about Strategic Crisis Simulations we are a student run organization affiliated with the Elliott School of International Affairs. We focus on foreign, domestic, and security policy issues. We hone the skills of our members through interactive and fun drills and simulations which, we'll go more in depth on on the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2009, we have built a reputation as an educational and fun organization that not only widens student interests, but provides a network of mentors and affiliates that help further our members' prospects in defense intelligence, and policy, fields. Some of our partners include GW's Leadership, Ethics and Practice Initiiative, the Naval Academy at Annapolis, and we've also worked with DC's Naval ROTC Program. Thank you very much!</a:t>
            </a:r>
            <a:endParaRPr/>
          </a:p>
        </p:txBody>
      </p:sp>
      <p:sp>
        <p:nvSpPr>
          <p:cNvPr id="146" name="Google Shape;146;g8fcd617954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8fcd617954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8fcd617954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SIMULATIONS DIRECTORATE: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Hello everyone, my name is William [LAST NAME] and I am the director of outreach for GWU Strategic Crisis Simulations. First, I'd like to say welcome and congratulations to everybody who was admitted to George Washington University. I definitely think that if you're interested in international affairs the Elliott School is 100% the place to go, and you can't go wrong with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to talk about Strategic Crisis Simulations we are a student run organization affiliated with the Elliott School of International Affairs. We focus on foreign, domestic, and security policy issues. We hone the skills of our members through interactive and fun drills and simulations which, we'll go more in depth on on the following slide.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Since 2009, we have built a reputation as an educational and fun organization that not only widens student interests, but provides a network of mentors and affiliates that help further our members' prospects in defense intelligence, and policy, fields. Some of our partners include GW's Leadership, Ethics and Practice Initiiative, the Naval Academy at Annapolis, and we've also worked with DC's Naval ROTC Program. Thank you very much!</a:t>
            </a:r>
            <a:endParaRPr/>
          </a:p>
        </p:txBody>
      </p:sp>
      <p:sp>
        <p:nvSpPr>
          <p:cNvPr id="156" name="Google Shape;156;g8fcd617954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AUDIO TRANSCRIPT: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Another important component of what SCS does is our Simulations Directorate, which holds two large-scale simulation events twice a semester. These events are geopolitical wargames in which participants play roles in U.S. government offices ranging from the National Security Council to USAID, and provide GW students with a practical opportunity to learn about government, crisis management, international conflict, and international diplomacy. In some of these events participants also play as foreign government officials; in the past this has included countries ranging from Colombia to China.</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During our simulations, participants across our simulated offices are presented with a variety of fictional material detailing an evolving international crisis situation. Through negotiation and coordination with other offices and international actors represented by the control team, participants develop and execute policy to address the situation. The flashpoints underlying the scenario are designed to be multidimensional, and include problems that require whole-of-government responses.</a:t>
            </a:r>
            <a:endParaRPr/>
          </a:p>
        </p:txBody>
      </p:sp>
      <p:sp>
        <p:nvSpPr>
          <p:cNvPr id="170" name="Google Shape;17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1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5"/>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hyperlink" Target="http://www.facebook.com/GWUSCS" TargetMode="External"/><Relationship Id="rId6" Type="http://schemas.openxmlformats.org/officeDocument/2006/relationships/hyperlink" Target="https://www.instagram.com/gwuscs" TargetMode="External"/><Relationship Id="rId7" Type="http://schemas.openxmlformats.org/officeDocument/2006/relationships/hyperlink" Target="https://gwu.campuslabs.com/engage/organization/strategic-crisis-simulations" TargetMode="External"/><Relationship Id="rId8" Type="http://schemas.openxmlformats.org/officeDocument/2006/relationships/image" Target="../media/image20.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hyperlink" Target="https://docs.google.com/forms/d/e/1FAIpQLSexNu0xnLjSva1r3Xrv9825zuZLFYlluUf8C2u8xSaqH2n4AA/viewform?usp=sf_link" TargetMode="External"/><Relationship Id="rId6" Type="http://schemas.openxmlformats.org/officeDocument/2006/relationships/hyperlink" Target="https://www.gwuscs.org/join-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0.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png"/><Relationship Id="rId10" Type="http://schemas.openxmlformats.org/officeDocument/2006/relationships/image" Target="../media/image22.png"/><Relationship Id="rId9" Type="http://schemas.openxmlformats.org/officeDocument/2006/relationships/image" Target="../media/image16.png"/><Relationship Id="rId5" Type="http://schemas.openxmlformats.org/officeDocument/2006/relationships/image" Target="../media/image19.png"/><Relationship Id="rId6" Type="http://schemas.openxmlformats.org/officeDocument/2006/relationships/image" Target="../media/image21.png"/><Relationship Id="rId7" Type="http://schemas.openxmlformats.org/officeDocument/2006/relationships/image" Target="../media/image15.png"/><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3.jpg"/><Relationship Id="rId6"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1970775" y="3359825"/>
            <a:ext cx="10136700" cy="952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7F7F7F"/>
              </a:buClr>
              <a:buSzPts val="6000"/>
              <a:buFont typeface="Calibri"/>
              <a:buNone/>
            </a:pPr>
            <a:r>
              <a:t/>
            </a:r>
            <a:endParaRPr/>
          </a:p>
          <a:p>
            <a:pPr indent="0" lvl="0" marL="0" rtl="0" algn="ctr">
              <a:lnSpc>
                <a:spcPct val="90000"/>
              </a:lnSpc>
              <a:spcBef>
                <a:spcPts val="0"/>
              </a:spcBef>
              <a:spcAft>
                <a:spcPts val="0"/>
              </a:spcAft>
              <a:buClr>
                <a:srgbClr val="7F7F7F"/>
              </a:buClr>
              <a:buSzPts val="6000"/>
              <a:buFont typeface="Calibri"/>
              <a:buNone/>
            </a:pPr>
            <a:r>
              <a:rPr lang="en-US">
                <a:solidFill>
                  <a:srgbClr val="2F5496"/>
                </a:solidFill>
              </a:rPr>
              <a:t>STRATEGIC CRISIS SIMULATIONS</a:t>
            </a:r>
            <a:endParaRPr/>
          </a:p>
        </p:txBody>
      </p:sp>
      <p:pic>
        <p:nvPicPr>
          <p:cNvPr descr="A close up of a sign&#10;&#10;Description automatically generated" id="90" name="Google Shape;90;p1"/>
          <p:cNvPicPr preferRelativeResize="0"/>
          <p:nvPr/>
        </p:nvPicPr>
        <p:blipFill rotWithShape="1">
          <a:blip r:embed="rId3">
            <a:alphaModFix/>
          </a:blip>
          <a:srcRect b="0" l="0" r="0" t="0"/>
          <a:stretch/>
        </p:blipFill>
        <p:spPr>
          <a:xfrm>
            <a:off x="152500" y="2494050"/>
            <a:ext cx="1818275" cy="1818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g8fcd617954_0_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SIMULATIONS </a:t>
            </a:r>
            <a:r>
              <a:rPr b="1" lang="en-US">
                <a:solidFill>
                  <a:schemeClr val="accent5"/>
                </a:solidFill>
              </a:rPr>
              <a:t>WRITING</a:t>
            </a:r>
            <a:r>
              <a:rPr b="1" lang="en-US">
                <a:solidFill>
                  <a:schemeClr val="accent5"/>
                </a:solidFill>
              </a:rPr>
              <a:t> TEAM</a:t>
            </a:r>
            <a:endParaRPr b="1">
              <a:solidFill>
                <a:schemeClr val="accent5"/>
              </a:solidFill>
            </a:endParaRPr>
          </a:p>
        </p:txBody>
      </p:sp>
      <p:pic>
        <p:nvPicPr>
          <p:cNvPr descr="A close up of a sign&#10;&#10;Description automatically generated" id="184" name="Google Shape;184;g8fcd617954_0_34"/>
          <p:cNvPicPr preferRelativeResize="0"/>
          <p:nvPr/>
        </p:nvPicPr>
        <p:blipFill rotWithShape="1">
          <a:blip r:embed="rId3">
            <a:alphaModFix/>
          </a:blip>
          <a:srcRect b="0" l="0" r="0" t="0"/>
          <a:stretch/>
        </p:blipFill>
        <p:spPr>
          <a:xfrm>
            <a:off x="323025" y="5746150"/>
            <a:ext cx="914400" cy="914400"/>
          </a:xfrm>
          <a:prstGeom prst="rect">
            <a:avLst/>
          </a:prstGeom>
          <a:noFill/>
          <a:ln>
            <a:noFill/>
          </a:ln>
        </p:spPr>
      </p:pic>
      <p:pic>
        <p:nvPicPr>
          <p:cNvPr id="185" name="Google Shape;185;g8fcd617954_0_34"/>
          <p:cNvPicPr preferRelativeResize="0"/>
          <p:nvPr/>
        </p:nvPicPr>
        <p:blipFill>
          <a:blip r:embed="rId4">
            <a:alphaModFix/>
          </a:blip>
          <a:stretch>
            <a:fillRect/>
          </a:stretch>
        </p:blipFill>
        <p:spPr>
          <a:xfrm>
            <a:off x="1503150" y="5540563"/>
            <a:ext cx="1325575" cy="1325575"/>
          </a:xfrm>
          <a:prstGeom prst="rect">
            <a:avLst/>
          </a:prstGeom>
          <a:noFill/>
          <a:ln>
            <a:noFill/>
          </a:ln>
        </p:spPr>
      </p:pic>
      <p:pic>
        <p:nvPicPr>
          <p:cNvPr id="186" name="Google Shape;186;g8fcd617954_0_34"/>
          <p:cNvPicPr preferRelativeResize="0"/>
          <p:nvPr/>
        </p:nvPicPr>
        <p:blipFill>
          <a:blip r:embed="rId5">
            <a:alphaModFix/>
          </a:blip>
          <a:stretch>
            <a:fillRect/>
          </a:stretch>
        </p:blipFill>
        <p:spPr>
          <a:xfrm>
            <a:off x="7162800" y="1857375"/>
            <a:ext cx="4191000" cy="3143250"/>
          </a:xfrm>
          <a:prstGeom prst="rect">
            <a:avLst/>
          </a:prstGeom>
          <a:noFill/>
          <a:ln>
            <a:noFill/>
          </a:ln>
        </p:spPr>
      </p:pic>
      <p:sp>
        <p:nvSpPr>
          <p:cNvPr id="187" name="Google Shape;187;g8fcd617954_0_34"/>
          <p:cNvSpPr txBox="1"/>
          <p:nvPr/>
        </p:nvSpPr>
        <p:spPr>
          <a:xfrm>
            <a:off x="323025" y="1857375"/>
            <a:ext cx="5617500" cy="3683100"/>
          </a:xfrm>
          <a:prstGeom prst="rect">
            <a:avLst/>
          </a:prstGeom>
          <a:noFill/>
          <a:ln>
            <a:noFill/>
          </a:ln>
        </p:spPr>
        <p:txBody>
          <a:bodyPr anchorCtr="0" anchor="t" bIns="91425" lIns="91425" spcFirstLastPara="1" rIns="91425" wrap="square" tIns="91425">
            <a:noAutofit/>
          </a:bodyPr>
          <a:lstStyle/>
          <a:p>
            <a:pPr indent="-285750" lvl="0" marL="285750" rtl="0" algn="l">
              <a:lnSpc>
                <a:spcPct val="100000"/>
              </a:lnSpc>
              <a:spcBef>
                <a:spcPts val="0"/>
              </a:spcBef>
              <a:spcAft>
                <a:spcPts val="0"/>
              </a:spcAft>
              <a:buClr>
                <a:schemeClr val="accent5"/>
              </a:buClr>
              <a:buSzPts val="2400"/>
              <a:buChar char="•"/>
            </a:pPr>
            <a:r>
              <a:rPr lang="en-US" sz="2400">
                <a:solidFill>
                  <a:schemeClr val="accent5"/>
                </a:solidFill>
                <a:latin typeface="Calibri"/>
                <a:ea typeface="Calibri"/>
                <a:cs typeface="Calibri"/>
                <a:sym typeface="Calibri"/>
              </a:rPr>
              <a:t>Help Directorate (simulations design eboard members) design and run simulations! </a:t>
            </a:r>
            <a:endParaRPr sz="2400">
              <a:solidFill>
                <a:schemeClr val="accent5"/>
              </a:solidFill>
              <a:latin typeface="Calibri"/>
              <a:ea typeface="Calibri"/>
              <a:cs typeface="Calibri"/>
              <a:sym typeface="Calibri"/>
            </a:endParaRPr>
          </a:p>
          <a:p>
            <a:pPr indent="0" lvl="0" marL="0" rtl="0" algn="l">
              <a:lnSpc>
                <a:spcPct val="100000"/>
              </a:lnSpc>
              <a:spcBef>
                <a:spcPts val="0"/>
              </a:spcBef>
              <a:spcAft>
                <a:spcPts val="0"/>
              </a:spcAft>
              <a:buNone/>
            </a:pPr>
            <a:r>
              <a:t/>
            </a:r>
            <a:endParaRPr sz="2400">
              <a:solidFill>
                <a:schemeClr val="accent5"/>
              </a:solidFill>
              <a:latin typeface="Calibri"/>
              <a:ea typeface="Calibri"/>
              <a:cs typeface="Calibri"/>
              <a:sym typeface="Calibri"/>
            </a:endParaRPr>
          </a:p>
          <a:p>
            <a:pPr indent="-285750" lvl="0" marL="285750" rtl="0" algn="l">
              <a:lnSpc>
                <a:spcPct val="100000"/>
              </a:lnSpc>
              <a:spcBef>
                <a:spcPts val="0"/>
              </a:spcBef>
              <a:spcAft>
                <a:spcPts val="0"/>
              </a:spcAft>
              <a:buClr>
                <a:schemeClr val="accent5"/>
              </a:buClr>
              <a:buSzPts val="2400"/>
              <a:buFont typeface="Calibri"/>
              <a:buChar char="•"/>
            </a:pPr>
            <a:r>
              <a:rPr lang="en-US" sz="2400">
                <a:solidFill>
                  <a:schemeClr val="accent5"/>
                </a:solidFill>
                <a:latin typeface="Calibri"/>
                <a:ea typeface="Calibri"/>
                <a:cs typeface="Calibri"/>
                <a:sym typeface="Calibri"/>
              </a:rPr>
              <a:t>Great for resume (skills/writing samples)</a:t>
            </a:r>
            <a:endParaRPr sz="2400">
              <a:solidFill>
                <a:schemeClr val="accent5"/>
              </a:solidFill>
              <a:latin typeface="Calibri"/>
              <a:ea typeface="Calibri"/>
              <a:cs typeface="Calibri"/>
              <a:sym typeface="Calibri"/>
            </a:endParaRPr>
          </a:p>
          <a:p>
            <a:pPr indent="0" lvl="0" marL="0" rtl="0" algn="l">
              <a:lnSpc>
                <a:spcPct val="100000"/>
              </a:lnSpc>
              <a:spcBef>
                <a:spcPts val="0"/>
              </a:spcBef>
              <a:spcAft>
                <a:spcPts val="0"/>
              </a:spcAft>
              <a:buNone/>
            </a:pPr>
            <a:r>
              <a:t/>
            </a:r>
            <a:endParaRPr sz="2400">
              <a:solidFill>
                <a:schemeClr val="accent5"/>
              </a:solidFill>
              <a:latin typeface="Calibri"/>
              <a:ea typeface="Calibri"/>
              <a:cs typeface="Calibri"/>
              <a:sym typeface="Calibri"/>
            </a:endParaRPr>
          </a:p>
          <a:p>
            <a:pPr indent="-285750" lvl="0" marL="285750" rtl="0" algn="l">
              <a:lnSpc>
                <a:spcPct val="100000"/>
              </a:lnSpc>
              <a:spcBef>
                <a:spcPts val="0"/>
              </a:spcBef>
              <a:spcAft>
                <a:spcPts val="0"/>
              </a:spcAft>
              <a:buClr>
                <a:schemeClr val="accent5"/>
              </a:buClr>
              <a:buSzPts val="2400"/>
              <a:buFont typeface="Calibri"/>
              <a:buChar char="•"/>
            </a:pPr>
            <a:r>
              <a:rPr lang="en-US" sz="2400">
                <a:solidFill>
                  <a:schemeClr val="accent5"/>
                </a:solidFill>
                <a:latin typeface="Calibri"/>
                <a:ea typeface="Calibri"/>
                <a:cs typeface="Calibri"/>
                <a:sym typeface="Calibri"/>
              </a:rPr>
              <a:t>On hold for now (because COVID) but applications will be open later! </a:t>
            </a:r>
            <a:endParaRPr sz="2400">
              <a:solidFill>
                <a:schemeClr val="accent5"/>
              </a:solidFill>
              <a:latin typeface="Calibri"/>
              <a:ea typeface="Calibri"/>
              <a:cs typeface="Calibri"/>
              <a:sym typeface="Calibri"/>
            </a:endParaRPr>
          </a:p>
          <a:p>
            <a:pPr indent="0" lvl="0" marL="0" rtl="0" algn="l">
              <a:lnSpc>
                <a:spcPct val="100000"/>
              </a:lnSpc>
              <a:spcBef>
                <a:spcPts val="0"/>
              </a:spcBef>
              <a:spcAft>
                <a:spcPts val="0"/>
              </a:spcAft>
              <a:buNone/>
            </a:pPr>
            <a:r>
              <a:t/>
            </a:r>
            <a:endParaRPr sz="2400">
              <a:solidFill>
                <a:schemeClr val="accent5"/>
              </a:solidFill>
              <a:latin typeface="Calibri"/>
              <a:ea typeface="Calibri"/>
              <a:cs typeface="Calibri"/>
              <a:sym typeface="Calibri"/>
            </a:endParaRPr>
          </a:p>
          <a:p>
            <a:pPr indent="0" lvl="0" marL="0" rtl="0" algn="l">
              <a:lnSpc>
                <a:spcPct val="100000"/>
              </a:lnSpc>
              <a:spcBef>
                <a:spcPts val="0"/>
              </a:spcBef>
              <a:spcAft>
                <a:spcPts val="0"/>
              </a:spcAft>
              <a:buNone/>
            </a:pPr>
            <a:r>
              <a:t/>
            </a:r>
            <a:endParaRPr sz="2400">
              <a:solidFill>
                <a:schemeClr val="accent5"/>
              </a:solidFill>
              <a:latin typeface="Calibri"/>
              <a:ea typeface="Calibri"/>
              <a:cs typeface="Calibri"/>
              <a:sym typeface="Calibri"/>
            </a:endParaRPr>
          </a:p>
          <a:p>
            <a:pPr indent="0" lvl="0" marL="0" rtl="0" algn="l">
              <a:lnSpc>
                <a:spcPct val="150000"/>
              </a:lnSpc>
              <a:spcBef>
                <a:spcPts val="0"/>
              </a:spcBef>
              <a:spcAft>
                <a:spcPts val="0"/>
              </a:spcAft>
              <a:buNone/>
            </a:pPr>
            <a:r>
              <a:t/>
            </a:r>
            <a:endParaRPr sz="2400">
              <a:solidFill>
                <a:schemeClr val="accent5"/>
              </a:solidFill>
              <a:latin typeface="Calibri"/>
              <a:ea typeface="Calibri"/>
              <a:cs typeface="Calibri"/>
              <a:sym typeface="Calibri"/>
            </a:endParaRPr>
          </a:p>
          <a:p>
            <a:pPr indent="0" lvl="0" marL="457200" rtl="0" algn="l">
              <a:lnSpc>
                <a:spcPct val="150000"/>
              </a:lnSpc>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8fcd617954_0_50"/>
          <p:cNvSpPr txBox="1"/>
          <p:nvPr>
            <p:ph type="title"/>
          </p:nvPr>
        </p:nvSpPr>
        <p:spPr>
          <a:xfrm>
            <a:off x="323025" y="365125"/>
            <a:ext cx="11030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RUNNING/</a:t>
            </a:r>
            <a:r>
              <a:rPr b="1" lang="en-US">
                <a:solidFill>
                  <a:schemeClr val="accent5"/>
                </a:solidFill>
              </a:rPr>
              <a:t>APPLYING</a:t>
            </a:r>
            <a:r>
              <a:rPr b="1" lang="en-US">
                <a:solidFill>
                  <a:schemeClr val="accent5"/>
                </a:solidFill>
              </a:rPr>
              <a:t> FOR </a:t>
            </a:r>
            <a:r>
              <a:rPr b="1" lang="en-US">
                <a:solidFill>
                  <a:schemeClr val="accent5"/>
                </a:solidFill>
              </a:rPr>
              <a:t>EXECUTIVE</a:t>
            </a:r>
            <a:r>
              <a:rPr b="1" lang="en-US">
                <a:solidFill>
                  <a:schemeClr val="accent5"/>
                </a:solidFill>
              </a:rPr>
              <a:t> BOARD</a:t>
            </a:r>
            <a:endParaRPr b="1">
              <a:solidFill>
                <a:schemeClr val="accent5"/>
              </a:solidFill>
            </a:endParaRPr>
          </a:p>
        </p:txBody>
      </p:sp>
      <p:pic>
        <p:nvPicPr>
          <p:cNvPr descr="A close up of a sign&#10;&#10;Description automatically generated" id="194" name="Google Shape;194;g8fcd617954_0_50"/>
          <p:cNvPicPr preferRelativeResize="0"/>
          <p:nvPr/>
        </p:nvPicPr>
        <p:blipFill rotWithShape="1">
          <a:blip r:embed="rId3">
            <a:alphaModFix/>
          </a:blip>
          <a:srcRect b="0" l="0" r="0" t="0"/>
          <a:stretch/>
        </p:blipFill>
        <p:spPr>
          <a:xfrm>
            <a:off x="323025" y="5746150"/>
            <a:ext cx="914400" cy="914400"/>
          </a:xfrm>
          <a:prstGeom prst="rect">
            <a:avLst/>
          </a:prstGeom>
          <a:noFill/>
          <a:ln>
            <a:noFill/>
          </a:ln>
        </p:spPr>
      </p:pic>
      <p:pic>
        <p:nvPicPr>
          <p:cNvPr id="195" name="Google Shape;195;g8fcd617954_0_50"/>
          <p:cNvPicPr preferRelativeResize="0"/>
          <p:nvPr/>
        </p:nvPicPr>
        <p:blipFill>
          <a:blip r:embed="rId4">
            <a:alphaModFix/>
          </a:blip>
          <a:stretch>
            <a:fillRect/>
          </a:stretch>
        </p:blipFill>
        <p:spPr>
          <a:xfrm>
            <a:off x="1503150" y="5540563"/>
            <a:ext cx="1325575" cy="1325575"/>
          </a:xfrm>
          <a:prstGeom prst="rect">
            <a:avLst/>
          </a:prstGeom>
          <a:noFill/>
          <a:ln>
            <a:noFill/>
          </a:ln>
        </p:spPr>
      </p:pic>
      <p:sp>
        <p:nvSpPr>
          <p:cNvPr id="196" name="Google Shape;196;g8fcd617954_0_50"/>
          <p:cNvSpPr txBox="1"/>
          <p:nvPr/>
        </p:nvSpPr>
        <p:spPr>
          <a:xfrm>
            <a:off x="323025" y="1690825"/>
            <a:ext cx="4025100" cy="38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97" name="Google Shape;197;g8fcd617954_0_50"/>
          <p:cNvSpPr txBox="1"/>
          <p:nvPr/>
        </p:nvSpPr>
        <p:spPr>
          <a:xfrm>
            <a:off x="475425" y="1843225"/>
            <a:ext cx="4025100" cy="38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98" name="Google Shape;198;g8fcd617954_0_50"/>
          <p:cNvSpPr txBox="1"/>
          <p:nvPr/>
        </p:nvSpPr>
        <p:spPr>
          <a:xfrm>
            <a:off x="0" y="1556350"/>
            <a:ext cx="3672000" cy="27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u="sng">
                <a:solidFill>
                  <a:schemeClr val="accent5"/>
                </a:solidFill>
                <a:latin typeface="Calibri"/>
                <a:ea typeface="Calibri"/>
                <a:cs typeface="Calibri"/>
                <a:sym typeface="Calibri"/>
              </a:rPr>
              <a:t>Elected Positions </a:t>
            </a:r>
            <a:endParaRPr b="1" sz="3000" u="sng">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(Spring semester)</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•President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•VP of Administration</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•Director of Outreach</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•VP of Programming</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•Director(s) of Programming</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t/>
            </a:r>
            <a:endParaRPr b="1" sz="3000">
              <a:solidFill>
                <a:schemeClr val="accent5"/>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t/>
            </a:r>
            <a:endParaRPr b="1" sz="3000">
              <a:solidFill>
                <a:schemeClr val="accent5"/>
              </a:solidFill>
              <a:latin typeface="Calibri"/>
              <a:ea typeface="Calibri"/>
              <a:cs typeface="Calibri"/>
              <a:sym typeface="Calibri"/>
            </a:endParaRPr>
          </a:p>
          <a:p>
            <a:pPr indent="0" lvl="0" marL="0" rtl="0" algn="l">
              <a:spcBef>
                <a:spcPts val="0"/>
              </a:spcBef>
              <a:spcAft>
                <a:spcPts val="0"/>
              </a:spcAft>
              <a:buNone/>
            </a:pPr>
            <a:r>
              <a:t/>
            </a:r>
            <a:endParaRPr sz="3000">
              <a:latin typeface="Calibri"/>
              <a:ea typeface="Calibri"/>
              <a:cs typeface="Calibri"/>
              <a:sym typeface="Calibri"/>
            </a:endParaRPr>
          </a:p>
        </p:txBody>
      </p:sp>
      <p:sp>
        <p:nvSpPr>
          <p:cNvPr id="199" name="Google Shape;199;g8fcd617954_0_50"/>
          <p:cNvSpPr txBox="1"/>
          <p:nvPr/>
        </p:nvSpPr>
        <p:spPr>
          <a:xfrm>
            <a:off x="3129575" y="1556350"/>
            <a:ext cx="4466400" cy="32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u="sng">
                <a:solidFill>
                  <a:schemeClr val="accent5"/>
                </a:solidFill>
                <a:latin typeface="Calibri"/>
                <a:ea typeface="Calibri"/>
                <a:cs typeface="Calibri"/>
                <a:sym typeface="Calibri"/>
              </a:rPr>
              <a:t>Appointed Positions</a:t>
            </a:r>
            <a:endParaRPr sz="3000" u="sng">
              <a:solidFill>
                <a:schemeClr val="accent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400">
                <a:solidFill>
                  <a:schemeClr val="accent5"/>
                </a:solidFill>
                <a:latin typeface="Calibri"/>
                <a:ea typeface="Calibri"/>
                <a:cs typeface="Calibri"/>
                <a:sym typeface="Calibri"/>
              </a:rPr>
              <a:t>•Vice President of Simulations </a:t>
            </a:r>
            <a:endParaRPr sz="2400">
              <a:solidFill>
                <a:schemeClr val="accent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2400">
                <a:solidFill>
                  <a:schemeClr val="accent5"/>
                </a:solidFill>
                <a:latin typeface="Calibri"/>
                <a:ea typeface="Calibri"/>
                <a:cs typeface="Calibri"/>
                <a:sym typeface="Calibri"/>
              </a:rPr>
              <a:t>•Director of Simulations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•Deputy Director(s) of Simulations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^^(Spring semester)</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•First-Year Representative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(Fall semester)</a:t>
            </a:r>
            <a:endParaRPr sz="2400">
              <a:solidFill>
                <a:schemeClr val="accent5"/>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sz="2400">
              <a:solidFill>
                <a:schemeClr val="accent5"/>
              </a:solidFill>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p:txBody>
      </p:sp>
      <p:pic>
        <p:nvPicPr>
          <p:cNvPr id="200" name="Google Shape;200;g8fcd617954_0_50"/>
          <p:cNvPicPr preferRelativeResize="0"/>
          <p:nvPr/>
        </p:nvPicPr>
        <p:blipFill>
          <a:blip r:embed="rId5">
            <a:alphaModFix/>
          </a:blip>
          <a:stretch>
            <a:fillRect/>
          </a:stretch>
        </p:blipFill>
        <p:spPr>
          <a:xfrm>
            <a:off x="7595975" y="1705651"/>
            <a:ext cx="4433975" cy="3446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g9429f4392a_0_0"/>
          <p:cNvPicPr preferRelativeResize="0"/>
          <p:nvPr/>
        </p:nvPicPr>
        <p:blipFill>
          <a:blip r:embed="rId3">
            <a:alphaModFix/>
          </a:blip>
          <a:stretch>
            <a:fillRect/>
          </a:stretch>
        </p:blipFill>
        <p:spPr>
          <a:xfrm>
            <a:off x="-182792" y="0"/>
            <a:ext cx="12374789" cy="69608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8fcd617954_0_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CONNECT WITH US</a:t>
            </a:r>
            <a:endParaRPr b="1">
              <a:solidFill>
                <a:schemeClr val="accent5"/>
              </a:solidFill>
            </a:endParaRPr>
          </a:p>
        </p:txBody>
      </p:sp>
      <p:pic>
        <p:nvPicPr>
          <p:cNvPr descr="A close up of a sign&#10;&#10;Description automatically generated" id="213" name="Google Shape;213;g8fcd617954_0_58"/>
          <p:cNvPicPr preferRelativeResize="0"/>
          <p:nvPr/>
        </p:nvPicPr>
        <p:blipFill rotWithShape="1">
          <a:blip r:embed="rId3">
            <a:alphaModFix/>
          </a:blip>
          <a:srcRect b="0" l="0" r="0" t="0"/>
          <a:stretch/>
        </p:blipFill>
        <p:spPr>
          <a:xfrm>
            <a:off x="323025" y="5746150"/>
            <a:ext cx="914400" cy="914400"/>
          </a:xfrm>
          <a:prstGeom prst="rect">
            <a:avLst/>
          </a:prstGeom>
          <a:noFill/>
          <a:ln>
            <a:noFill/>
          </a:ln>
        </p:spPr>
      </p:pic>
      <p:pic>
        <p:nvPicPr>
          <p:cNvPr id="214" name="Google Shape;214;g8fcd617954_0_58"/>
          <p:cNvPicPr preferRelativeResize="0"/>
          <p:nvPr/>
        </p:nvPicPr>
        <p:blipFill>
          <a:blip r:embed="rId4">
            <a:alphaModFix/>
          </a:blip>
          <a:stretch>
            <a:fillRect/>
          </a:stretch>
        </p:blipFill>
        <p:spPr>
          <a:xfrm>
            <a:off x="1503150" y="5540563"/>
            <a:ext cx="1325575" cy="1325575"/>
          </a:xfrm>
          <a:prstGeom prst="rect">
            <a:avLst/>
          </a:prstGeom>
          <a:noFill/>
          <a:ln>
            <a:noFill/>
          </a:ln>
        </p:spPr>
      </p:pic>
      <p:sp>
        <p:nvSpPr>
          <p:cNvPr id="215" name="Google Shape;215;g8fcd617954_0_58"/>
          <p:cNvSpPr txBox="1"/>
          <p:nvPr/>
        </p:nvSpPr>
        <p:spPr>
          <a:xfrm>
            <a:off x="97575" y="1485175"/>
            <a:ext cx="10241400" cy="51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55600" lvl="0" marL="457200" rtl="0" algn="l">
              <a:spcBef>
                <a:spcPts val="0"/>
              </a:spcBef>
              <a:spcAft>
                <a:spcPts val="0"/>
              </a:spcAft>
              <a:buClr>
                <a:schemeClr val="accent5"/>
              </a:buClr>
              <a:buSzPts val="2000"/>
              <a:buChar char="●"/>
            </a:pPr>
            <a:r>
              <a:rPr b="1" lang="en-US" sz="2000">
                <a:solidFill>
                  <a:schemeClr val="accent5"/>
                </a:solidFill>
              </a:rPr>
              <a:t>Website</a:t>
            </a:r>
            <a:r>
              <a:rPr b="1" lang="en-US" sz="2000">
                <a:solidFill>
                  <a:schemeClr val="accent5"/>
                </a:solidFill>
              </a:rPr>
              <a:t>: gwuscs.org</a:t>
            </a:r>
            <a:endParaRPr b="1" sz="2000">
              <a:solidFill>
                <a:schemeClr val="accent5"/>
              </a:solidFill>
            </a:endParaRPr>
          </a:p>
          <a:p>
            <a:pPr indent="0" lvl="0" marL="457200" rtl="0" algn="l">
              <a:spcBef>
                <a:spcPts val="0"/>
              </a:spcBef>
              <a:spcAft>
                <a:spcPts val="0"/>
              </a:spcAft>
              <a:buNone/>
            </a:pPr>
            <a:r>
              <a:t/>
            </a:r>
            <a:endParaRPr b="1" sz="2000">
              <a:solidFill>
                <a:schemeClr val="accent5"/>
              </a:solidFill>
            </a:endParaRPr>
          </a:p>
          <a:p>
            <a:pPr indent="-355600" lvl="0" marL="457200" rtl="0" algn="l">
              <a:spcBef>
                <a:spcPts val="0"/>
              </a:spcBef>
              <a:spcAft>
                <a:spcPts val="0"/>
              </a:spcAft>
              <a:buClr>
                <a:schemeClr val="accent5"/>
              </a:buClr>
              <a:buSzPts val="2000"/>
              <a:buChar char="●"/>
            </a:pPr>
            <a:r>
              <a:rPr b="1" lang="en-US" sz="2000">
                <a:solidFill>
                  <a:schemeClr val="accent5"/>
                </a:solidFill>
              </a:rPr>
              <a:t>Facebook: </a:t>
            </a:r>
            <a:r>
              <a:rPr b="1" lang="en-US" sz="2000" u="sng">
                <a:solidFill>
                  <a:schemeClr val="hlink"/>
                </a:solidFill>
                <a:hlinkClick r:id="rId5"/>
              </a:rPr>
              <a:t>www.facebook.com/GWUSCS</a:t>
            </a:r>
            <a:endParaRPr b="1" sz="2000">
              <a:solidFill>
                <a:schemeClr val="accent5"/>
              </a:solidFill>
            </a:endParaRPr>
          </a:p>
          <a:p>
            <a:pPr indent="0" lvl="0" marL="457200" rtl="0" algn="l">
              <a:spcBef>
                <a:spcPts val="0"/>
              </a:spcBef>
              <a:spcAft>
                <a:spcPts val="0"/>
              </a:spcAft>
              <a:buNone/>
            </a:pPr>
            <a:r>
              <a:t/>
            </a:r>
            <a:endParaRPr b="1" sz="2000">
              <a:solidFill>
                <a:schemeClr val="accent5"/>
              </a:solidFill>
            </a:endParaRPr>
          </a:p>
          <a:p>
            <a:pPr indent="-355600" lvl="0" marL="457200" rtl="0" algn="l">
              <a:spcBef>
                <a:spcPts val="0"/>
              </a:spcBef>
              <a:spcAft>
                <a:spcPts val="0"/>
              </a:spcAft>
              <a:buClr>
                <a:schemeClr val="accent5"/>
              </a:buClr>
              <a:buSzPts val="2000"/>
              <a:buChar char="●"/>
            </a:pPr>
            <a:r>
              <a:rPr b="1" lang="en-US" sz="2000">
                <a:solidFill>
                  <a:schemeClr val="accent5"/>
                </a:solidFill>
              </a:rPr>
              <a:t>Instagram: </a:t>
            </a:r>
            <a:r>
              <a:rPr b="1" lang="en-US" sz="2000" u="sng">
                <a:solidFill>
                  <a:schemeClr val="hlink"/>
                </a:solidFill>
                <a:hlinkClick r:id="rId6"/>
              </a:rPr>
              <a:t>https://www.instagram.com/gwuscs</a:t>
            </a:r>
            <a:endParaRPr b="1" sz="2000">
              <a:solidFill>
                <a:schemeClr val="accent5"/>
              </a:solidFill>
              <a:latin typeface="Calibri"/>
              <a:ea typeface="Calibri"/>
              <a:cs typeface="Calibri"/>
              <a:sym typeface="Calibri"/>
            </a:endParaRPr>
          </a:p>
          <a:p>
            <a:pPr indent="0" lvl="0" marL="457200" rtl="0" algn="l">
              <a:spcBef>
                <a:spcPts val="0"/>
              </a:spcBef>
              <a:spcAft>
                <a:spcPts val="0"/>
              </a:spcAft>
              <a:buNone/>
            </a:pPr>
            <a:r>
              <a:t/>
            </a:r>
            <a:endParaRPr b="1" sz="2000">
              <a:solidFill>
                <a:schemeClr val="accent5"/>
              </a:solidFill>
            </a:endParaRPr>
          </a:p>
          <a:p>
            <a:pPr indent="-355600" lvl="0" marL="457200" rtl="0" algn="l">
              <a:spcBef>
                <a:spcPts val="0"/>
              </a:spcBef>
              <a:spcAft>
                <a:spcPts val="0"/>
              </a:spcAft>
              <a:buClr>
                <a:schemeClr val="accent5"/>
              </a:buClr>
              <a:buSzPts val="2000"/>
              <a:buChar char="●"/>
            </a:pPr>
            <a:r>
              <a:rPr b="1" lang="en-US" sz="2000">
                <a:solidFill>
                  <a:schemeClr val="accent5"/>
                </a:solidFill>
              </a:rPr>
              <a:t>Engage (GW student org directory): </a:t>
            </a:r>
            <a:r>
              <a:rPr b="1" lang="en-US" sz="2000" u="sng">
                <a:solidFill>
                  <a:schemeClr val="hlink"/>
                </a:solidFill>
                <a:hlinkClick r:id="rId7"/>
              </a:rPr>
              <a:t>https://gwu.campuslabs.com/engage/organization/strategic-crisis-simulations</a:t>
            </a:r>
            <a:endParaRPr b="1" sz="2000">
              <a:solidFill>
                <a:schemeClr val="accent5"/>
              </a:solidFill>
            </a:endParaRPr>
          </a:p>
          <a:p>
            <a:pPr indent="0" lvl="0" marL="457200" rtl="0" algn="l">
              <a:spcBef>
                <a:spcPts val="0"/>
              </a:spcBef>
              <a:spcAft>
                <a:spcPts val="0"/>
              </a:spcAft>
              <a:buNone/>
            </a:pPr>
            <a:r>
              <a:t/>
            </a:r>
            <a:endParaRPr b="1" sz="2000">
              <a:solidFill>
                <a:schemeClr val="accent5"/>
              </a:solidFill>
            </a:endParaRPr>
          </a:p>
          <a:p>
            <a:pPr indent="-355600" lvl="0" marL="457200" rtl="0" algn="l">
              <a:spcBef>
                <a:spcPts val="0"/>
              </a:spcBef>
              <a:spcAft>
                <a:spcPts val="0"/>
              </a:spcAft>
              <a:buClr>
                <a:schemeClr val="accent5"/>
              </a:buClr>
              <a:buSzPts val="2000"/>
              <a:buFont typeface="Calibri"/>
              <a:buChar char="●"/>
            </a:pPr>
            <a:r>
              <a:rPr b="1" lang="en-US" sz="2000">
                <a:solidFill>
                  <a:schemeClr val="accent5"/>
                </a:solidFill>
                <a:latin typeface="Calibri"/>
                <a:ea typeface="Calibri"/>
                <a:cs typeface="Calibri"/>
                <a:sym typeface="Calibri"/>
              </a:rPr>
              <a:t>Eboard office hours </a:t>
            </a:r>
            <a:endParaRPr b="1" sz="2000">
              <a:solidFill>
                <a:schemeClr val="accent5"/>
              </a:solidFill>
              <a:latin typeface="Calibri"/>
              <a:ea typeface="Calibri"/>
              <a:cs typeface="Calibri"/>
              <a:sym typeface="Calibri"/>
            </a:endParaRPr>
          </a:p>
          <a:p>
            <a:pPr indent="0" lvl="0" marL="457200" rtl="0" algn="l">
              <a:spcBef>
                <a:spcPts val="0"/>
              </a:spcBef>
              <a:spcAft>
                <a:spcPts val="0"/>
              </a:spcAft>
              <a:buNone/>
            </a:pPr>
            <a:r>
              <a:rPr b="1" lang="en-US" sz="2000">
                <a:solidFill>
                  <a:schemeClr val="accent5"/>
                </a:solidFill>
                <a:latin typeface="Calibri"/>
                <a:ea typeface="Calibri"/>
                <a:cs typeface="Calibri"/>
                <a:sym typeface="Calibri"/>
              </a:rPr>
              <a:t>(by appointment in Fall 2020)</a:t>
            </a:r>
            <a:endParaRPr b="1" sz="2000">
              <a:solidFill>
                <a:schemeClr val="accent5"/>
              </a:solidFill>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pic>
        <p:nvPicPr>
          <p:cNvPr id="216" name="Google Shape;216;g8fcd617954_0_58"/>
          <p:cNvPicPr preferRelativeResize="0"/>
          <p:nvPr/>
        </p:nvPicPr>
        <p:blipFill>
          <a:blip r:embed="rId8">
            <a:alphaModFix/>
          </a:blip>
          <a:stretch>
            <a:fillRect/>
          </a:stretch>
        </p:blipFill>
        <p:spPr>
          <a:xfrm>
            <a:off x="7104150" y="120753"/>
            <a:ext cx="4762500" cy="30833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90312f8455_0_3"/>
          <p:cNvSpPr txBox="1"/>
          <p:nvPr>
            <p:ph type="title"/>
          </p:nvPr>
        </p:nvSpPr>
        <p:spPr>
          <a:xfrm>
            <a:off x="4488000" y="2043450"/>
            <a:ext cx="3216000" cy="1153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QUESTIONS?</a:t>
            </a:r>
            <a:endParaRPr b="1">
              <a:solidFill>
                <a:schemeClr val="accent5"/>
              </a:solidFill>
            </a:endParaRPr>
          </a:p>
        </p:txBody>
      </p:sp>
      <p:pic>
        <p:nvPicPr>
          <p:cNvPr descr="A close up of a sign&#10;&#10;Description automatically generated" id="223" name="Google Shape;223;g90312f8455_0_3"/>
          <p:cNvPicPr preferRelativeResize="0"/>
          <p:nvPr/>
        </p:nvPicPr>
        <p:blipFill rotWithShape="1">
          <a:blip r:embed="rId3">
            <a:alphaModFix/>
          </a:blip>
          <a:srcRect b="0" l="0" r="0" t="0"/>
          <a:stretch/>
        </p:blipFill>
        <p:spPr>
          <a:xfrm>
            <a:off x="323025" y="5746150"/>
            <a:ext cx="914400" cy="914400"/>
          </a:xfrm>
          <a:prstGeom prst="rect">
            <a:avLst/>
          </a:prstGeom>
          <a:noFill/>
          <a:ln>
            <a:noFill/>
          </a:ln>
        </p:spPr>
      </p:pic>
      <p:pic>
        <p:nvPicPr>
          <p:cNvPr id="224" name="Google Shape;224;g90312f8455_0_3"/>
          <p:cNvPicPr preferRelativeResize="0"/>
          <p:nvPr/>
        </p:nvPicPr>
        <p:blipFill>
          <a:blip r:embed="rId4">
            <a:alphaModFix/>
          </a:blip>
          <a:stretch>
            <a:fillRect/>
          </a:stretch>
        </p:blipFill>
        <p:spPr>
          <a:xfrm>
            <a:off x="1503150" y="5540563"/>
            <a:ext cx="1325575" cy="1325575"/>
          </a:xfrm>
          <a:prstGeom prst="rect">
            <a:avLst/>
          </a:prstGeom>
          <a:noFill/>
          <a:ln>
            <a:noFill/>
          </a:ln>
        </p:spPr>
      </p:pic>
      <p:sp>
        <p:nvSpPr>
          <p:cNvPr id="225" name="Google Shape;225;g90312f8455_0_3"/>
          <p:cNvSpPr txBox="1"/>
          <p:nvPr/>
        </p:nvSpPr>
        <p:spPr>
          <a:xfrm>
            <a:off x="231450" y="4321375"/>
            <a:ext cx="11729100" cy="12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700">
                <a:solidFill>
                  <a:schemeClr val="accent5"/>
                </a:solidFill>
                <a:latin typeface="Calibri"/>
                <a:ea typeface="Calibri"/>
                <a:cs typeface="Calibri"/>
                <a:sym typeface="Calibri"/>
              </a:rPr>
              <a:t>Further Questions? You can ask them here: </a:t>
            </a:r>
            <a:r>
              <a:rPr b="1" lang="en-US" sz="1700" u="sng">
                <a:solidFill>
                  <a:schemeClr val="hlink"/>
                </a:solidFill>
                <a:latin typeface="Calibri"/>
                <a:ea typeface="Calibri"/>
                <a:cs typeface="Calibri"/>
                <a:sym typeface="Calibri"/>
                <a:hlinkClick r:id="rId5"/>
              </a:rPr>
              <a:t>https://docs.google.com/forms/d/e/1FAIpQLSexNu0xnLjSva1r3Xrv9825zuZLFYlluUf8C2u8xSaqH2n4AA/viewform?usp=sf_link</a:t>
            </a:r>
            <a:endParaRPr b="1" sz="1700">
              <a:solidFill>
                <a:schemeClr val="accent5"/>
              </a:solidFill>
              <a:latin typeface="Calibri"/>
              <a:ea typeface="Calibri"/>
              <a:cs typeface="Calibri"/>
              <a:sym typeface="Calibri"/>
            </a:endParaRPr>
          </a:p>
          <a:p>
            <a:pPr indent="0" lvl="0" marL="0" rtl="0" algn="l">
              <a:spcBef>
                <a:spcPts val="0"/>
              </a:spcBef>
              <a:spcAft>
                <a:spcPts val="0"/>
              </a:spcAft>
              <a:buNone/>
            </a:pPr>
            <a:r>
              <a:t/>
            </a:r>
            <a:endParaRPr b="1" sz="1700">
              <a:solidFill>
                <a:schemeClr val="accent5"/>
              </a:solidFill>
              <a:latin typeface="Calibri"/>
              <a:ea typeface="Calibri"/>
              <a:cs typeface="Calibri"/>
              <a:sym typeface="Calibri"/>
            </a:endParaRPr>
          </a:p>
          <a:p>
            <a:pPr indent="0" lvl="0" marL="0" rtl="0" algn="l">
              <a:spcBef>
                <a:spcPts val="0"/>
              </a:spcBef>
              <a:spcAft>
                <a:spcPts val="0"/>
              </a:spcAft>
              <a:buNone/>
            </a:pPr>
            <a:r>
              <a:rPr b="1" lang="en-US" sz="1700">
                <a:solidFill>
                  <a:schemeClr val="accent5"/>
                </a:solidFill>
                <a:latin typeface="Calibri"/>
                <a:ea typeface="Calibri"/>
                <a:cs typeface="Calibri"/>
                <a:sym typeface="Calibri"/>
              </a:rPr>
              <a:t>Questions will be answered periodically via. newsletter and website</a:t>
            </a:r>
            <a:endParaRPr b="1" sz="1700">
              <a:solidFill>
                <a:schemeClr val="accent5"/>
              </a:solidFill>
              <a:latin typeface="Calibri"/>
              <a:ea typeface="Calibri"/>
              <a:cs typeface="Calibri"/>
              <a:sym typeface="Calibri"/>
            </a:endParaRPr>
          </a:p>
        </p:txBody>
      </p:sp>
      <p:sp>
        <p:nvSpPr>
          <p:cNvPr id="226" name="Google Shape;226;g90312f8455_0_3"/>
          <p:cNvSpPr txBox="1"/>
          <p:nvPr/>
        </p:nvSpPr>
        <p:spPr>
          <a:xfrm>
            <a:off x="231450" y="3646300"/>
            <a:ext cx="89574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solidFill>
                  <a:schemeClr val="accent5"/>
                </a:solidFill>
                <a:latin typeface="Calibri"/>
                <a:ea typeface="Calibri"/>
                <a:cs typeface="Calibri"/>
                <a:sym typeface="Calibri"/>
              </a:rPr>
              <a:t>Sign up for our newsletter at: </a:t>
            </a:r>
            <a:r>
              <a:rPr b="1" lang="en-US" sz="2400" u="sng">
                <a:solidFill>
                  <a:schemeClr val="accent5"/>
                </a:solidFill>
                <a:hlinkClick r:id="rId6">
                  <a:extLst>
                    <a:ext uri="{A12FA001-AC4F-418D-AE19-62706E023703}">
                      <ahyp:hlinkClr val="tx"/>
                    </a:ext>
                  </a:extLst>
                </a:hlinkClick>
              </a:rPr>
              <a:t>https://www.gwuscs.org/join-us</a:t>
            </a:r>
            <a:r>
              <a:rPr b="1" lang="en-US" sz="2400">
                <a:solidFill>
                  <a:schemeClr val="accent5"/>
                </a:solidFill>
                <a:latin typeface="Calibri"/>
                <a:ea typeface="Calibri"/>
                <a:cs typeface="Calibri"/>
                <a:sym typeface="Calibri"/>
              </a:rPr>
              <a:t> </a:t>
            </a:r>
            <a:endParaRPr b="1" sz="2400">
              <a:solidFill>
                <a:schemeClr val="accent5"/>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g8fcd617954_0_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OUR MISSION</a:t>
            </a:r>
            <a:endParaRPr b="1">
              <a:solidFill>
                <a:schemeClr val="accent5"/>
              </a:solidFill>
            </a:endParaRPr>
          </a:p>
        </p:txBody>
      </p:sp>
      <p:pic>
        <p:nvPicPr>
          <p:cNvPr descr="A close up of a sign&#10;&#10;Description automatically generated" id="97" name="Google Shape;97;g8fcd617954_0_18"/>
          <p:cNvPicPr preferRelativeResize="0"/>
          <p:nvPr/>
        </p:nvPicPr>
        <p:blipFill rotWithShape="1">
          <a:blip r:embed="rId3">
            <a:alphaModFix/>
          </a:blip>
          <a:srcRect b="0" l="0" r="0" t="0"/>
          <a:stretch/>
        </p:blipFill>
        <p:spPr>
          <a:xfrm>
            <a:off x="9473600" y="5746188"/>
            <a:ext cx="914400" cy="914400"/>
          </a:xfrm>
          <a:prstGeom prst="rect">
            <a:avLst/>
          </a:prstGeom>
          <a:noFill/>
          <a:ln>
            <a:noFill/>
          </a:ln>
        </p:spPr>
      </p:pic>
      <p:pic>
        <p:nvPicPr>
          <p:cNvPr id="98" name="Google Shape;98;g8fcd617954_0_18"/>
          <p:cNvPicPr preferRelativeResize="0"/>
          <p:nvPr/>
        </p:nvPicPr>
        <p:blipFill>
          <a:blip r:embed="rId4">
            <a:alphaModFix/>
          </a:blip>
          <a:stretch>
            <a:fillRect/>
          </a:stretch>
        </p:blipFill>
        <p:spPr>
          <a:xfrm>
            <a:off x="10566313" y="5540600"/>
            <a:ext cx="1325575" cy="1325575"/>
          </a:xfrm>
          <a:prstGeom prst="rect">
            <a:avLst/>
          </a:prstGeom>
          <a:noFill/>
          <a:ln>
            <a:noFill/>
          </a:ln>
        </p:spPr>
      </p:pic>
      <p:pic>
        <p:nvPicPr>
          <p:cNvPr id="99" name="Google Shape;99;g8fcd617954_0_18"/>
          <p:cNvPicPr preferRelativeResize="0"/>
          <p:nvPr/>
        </p:nvPicPr>
        <p:blipFill>
          <a:blip r:embed="rId5">
            <a:alphaModFix/>
          </a:blip>
          <a:stretch>
            <a:fillRect/>
          </a:stretch>
        </p:blipFill>
        <p:spPr>
          <a:xfrm>
            <a:off x="6602425" y="1855248"/>
            <a:ext cx="4952050" cy="2785525"/>
          </a:xfrm>
          <a:prstGeom prst="rect">
            <a:avLst/>
          </a:prstGeom>
          <a:noFill/>
          <a:ln>
            <a:noFill/>
          </a:ln>
        </p:spPr>
      </p:pic>
      <p:sp>
        <p:nvSpPr>
          <p:cNvPr id="100" name="Google Shape;100;g8fcd617954_0_18"/>
          <p:cNvSpPr txBox="1"/>
          <p:nvPr/>
        </p:nvSpPr>
        <p:spPr>
          <a:xfrm flipH="1">
            <a:off x="108875" y="1690700"/>
            <a:ext cx="6294000" cy="384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accent5"/>
                </a:solidFill>
                <a:latin typeface="Calibri"/>
                <a:ea typeface="Calibri"/>
                <a:cs typeface="Calibri"/>
                <a:sym typeface="Calibri"/>
              </a:rPr>
              <a:t>•Giving students professional skills for future careers in IA</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•Promoting experiential learning and simulations/wargaming as a method of understanding IA issues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lang="en-US" sz="2400">
                <a:solidFill>
                  <a:schemeClr val="accent5"/>
                </a:solidFill>
                <a:latin typeface="Calibri"/>
                <a:ea typeface="Calibri"/>
                <a:cs typeface="Calibri"/>
                <a:sym typeface="Calibri"/>
              </a:rPr>
              <a:t>•Have fun!!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t/>
            </a:r>
            <a:endParaRPr sz="2400">
              <a:solidFill>
                <a:schemeClr val="accent5"/>
              </a:solidFill>
              <a:latin typeface="Calibri"/>
              <a:ea typeface="Calibri"/>
              <a:cs typeface="Calibri"/>
              <a:sym typeface="Calibri"/>
            </a:endParaRPr>
          </a:p>
          <a:p>
            <a:pPr indent="0" lvl="0" marL="0" rtl="0" algn="l">
              <a:spcBef>
                <a:spcPts val="0"/>
              </a:spcBef>
              <a:spcAft>
                <a:spcPts val="0"/>
              </a:spcAft>
              <a:buNone/>
            </a:pPr>
            <a:r>
              <a:rPr b="1" lang="en-US" sz="2400">
                <a:solidFill>
                  <a:schemeClr val="accent5"/>
                </a:solidFill>
                <a:latin typeface="Calibri"/>
                <a:ea typeface="Calibri"/>
                <a:cs typeface="Calibri"/>
                <a:sym typeface="Calibri"/>
              </a:rPr>
              <a:t>Note: we are a dues-free organization! </a:t>
            </a:r>
            <a:endParaRPr b="1" sz="2400">
              <a:solidFill>
                <a:schemeClr val="accent5"/>
              </a:solidFill>
              <a:latin typeface="Calibri"/>
              <a:ea typeface="Calibri"/>
              <a:cs typeface="Calibri"/>
              <a:sym typeface="Calibri"/>
            </a:endParaRPr>
          </a:p>
          <a:p>
            <a:pPr indent="0" lvl="0" marL="0" rtl="0" algn="l">
              <a:spcBef>
                <a:spcPts val="0"/>
              </a:spcBef>
              <a:spcAft>
                <a:spcPts val="0"/>
              </a:spcAft>
              <a:buNone/>
            </a:pPr>
            <a:r>
              <a:t/>
            </a:r>
            <a:endParaRPr sz="2400">
              <a:solidFill>
                <a:schemeClr val="accent5"/>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g9620f94a37_0_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a:solidFill>
                  <a:schemeClr val="accent5"/>
                </a:solidFill>
              </a:rPr>
              <a:t>OUR EBOARD: ADMINISTRATIVE OFFICERS</a:t>
            </a:r>
            <a:endParaRPr b="1">
              <a:solidFill>
                <a:schemeClr val="accent5"/>
              </a:solidFill>
            </a:endParaRPr>
          </a:p>
        </p:txBody>
      </p:sp>
      <p:pic>
        <p:nvPicPr>
          <p:cNvPr id="107" name="Google Shape;107;g9620f94a37_0_3"/>
          <p:cNvPicPr preferRelativeResize="0"/>
          <p:nvPr/>
        </p:nvPicPr>
        <p:blipFill>
          <a:blip r:embed="rId3">
            <a:alphaModFix/>
          </a:blip>
          <a:stretch>
            <a:fillRect/>
          </a:stretch>
        </p:blipFill>
        <p:spPr>
          <a:xfrm>
            <a:off x="244550" y="2253388"/>
            <a:ext cx="2598626" cy="3405101"/>
          </a:xfrm>
          <a:prstGeom prst="rect">
            <a:avLst/>
          </a:prstGeom>
          <a:noFill/>
          <a:ln>
            <a:noFill/>
          </a:ln>
        </p:spPr>
      </p:pic>
      <p:pic>
        <p:nvPicPr>
          <p:cNvPr id="108" name="Google Shape;108;g9620f94a37_0_3"/>
          <p:cNvPicPr preferRelativeResize="0"/>
          <p:nvPr/>
        </p:nvPicPr>
        <p:blipFill>
          <a:blip r:embed="rId4">
            <a:alphaModFix/>
          </a:blip>
          <a:stretch>
            <a:fillRect/>
          </a:stretch>
        </p:blipFill>
        <p:spPr>
          <a:xfrm>
            <a:off x="2977226" y="1824174"/>
            <a:ext cx="2521236" cy="3209675"/>
          </a:xfrm>
          <a:prstGeom prst="rect">
            <a:avLst/>
          </a:prstGeom>
          <a:noFill/>
          <a:ln>
            <a:noFill/>
          </a:ln>
        </p:spPr>
      </p:pic>
      <p:pic>
        <p:nvPicPr>
          <p:cNvPr id="109" name="Google Shape;109;g9620f94a37_0_3"/>
          <p:cNvPicPr preferRelativeResize="0"/>
          <p:nvPr/>
        </p:nvPicPr>
        <p:blipFill>
          <a:blip r:embed="rId5">
            <a:alphaModFix/>
          </a:blip>
          <a:stretch>
            <a:fillRect/>
          </a:stretch>
        </p:blipFill>
        <p:spPr>
          <a:xfrm>
            <a:off x="5632525" y="2620113"/>
            <a:ext cx="3038376" cy="3038376"/>
          </a:xfrm>
          <a:prstGeom prst="rect">
            <a:avLst/>
          </a:prstGeom>
          <a:noFill/>
          <a:ln>
            <a:noFill/>
          </a:ln>
        </p:spPr>
      </p:pic>
      <p:pic>
        <p:nvPicPr>
          <p:cNvPr id="110" name="Google Shape;110;g9620f94a37_0_3"/>
          <p:cNvPicPr preferRelativeResize="0"/>
          <p:nvPr/>
        </p:nvPicPr>
        <p:blipFill>
          <a:blip r:embed="rId6">
            <a:alphaModFix/>
          </a:blip>
          <a:stretch>
            <a:fillRect/>
          </a:stretch>
        </p:blipFill>
        <p:spPr>
          <a:xfrm>
            <a:off x="8841175" y="2311663"/>
            <a:ext cx="3038374" cy="26949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OUR EBOARD: PROGRAMMING COMMITTEE</a:t>
            </a:r>
            <a:endParaRPr b="1">
              <a:solidFill>
                <a:schemeClr val="accent5"/>
              </a:solidFill>
            </a:endParaRPr>
          </a:p>
        </p:txBody>
      </p:sp>
      <p:pic>
        <p:nvPicPr>
          <p:cNvPr descr="A close up of a sign&#10;&#10;Description automatically generated" id="117" name="Google Shape;117;p2"/>
          <p:cNvPicPr preferRelativeResize="0"/>
          <p:nvPr/>
        </p:nvPicPr>
        <p:blipFill rotWithShape="1">
          <a:blip r:embed="rId3">
            <a:alphaModFix/>
          </a:blip>
          <a:srcRect b="0" l="0" r="0" t="0"/>
          <a:stretch/>
        </p:blipFill>
        <p:spPr>
          <a:xfrm>
            <a:off x="9473600" y="5746188"/>
            <a:ext cx="914400" cy="914400"/>
          </a:xfrm>
          <a:prstGeom prst="rect">
            <a:avLst/>
          </a:prstGeom>
          <a:noFill/>
          <a:ln>
            <a:noFill/>
          </a:ln>
        </p:spPr>
      </p:pic>
      <p:pic>
        <p:nvPicPr>
          <p:cNvPr id="118" name="Google Shape;118;p2"/>
          <p:cNvPicPr preferRelativeResize="0"/>
          <p:nvPr/>
        </p:nvPicPr>
        <p:blipFill>
          <a:blip r:embed="rId4">
            <a:alphaModFix/>
          </a:blip>
          <a:stretch>
            <a:fillRect/>
          </a:stretch>
        </p:blipFill>
        <p:spPr>
          <a:xfrm>
            <a:off x="10566313" y="5540600"/>
            <a:ext cx="1325575" cy="1325575"/>
          </a:xfrm>
          <a:prstGeom prst="rect">
            <a:avLst/>
          </a:prstGeom>
          <a:noFill/>
          <a:ln>
            <a:noFill/>
          </a:ln>
        </p:spPr>
      </p:pic>
      <p:pic>
        <p:nvPicPr>
          <p:cNvPr id="119" name="Google Shape;119;p2"/>
          <p:cNvPicPr preferRelativeResize="0"/>
          <p:nvPr/>
        </p:nvPicPr>
        <p:blipFill>
          <a:blip r:embed="rId5">
            <a:alphaModFix/>
          </a:blip>
          <a:stretch>
            <a:fillRect/>
          </a:stretch>
        </p:blipFill>
        <p:spPr>
          <a:xfrm>
            <a:off x="2563050" y="2210446"/>
            <a:ext cx="3268575" cy="3330150"/>
          </a:xfrm>
          <a:prstGeom prst="rect">
            <a:avLst/>
          </a:prstGeom>
          <a:noFill/>
          <a:ln>
            <a:noFill/>
          </a:ln>
        </p:spPr>
      </p:pic>
      <p:pic>
        <p:nvPicPr>
          <p:cNvPr id="120" name="Google Shape;120;p2"/>
          <p:cNvPicPr preferRelativeResize="0"/>
          <p:nvPr/>
        </p:nvPicPr>
        <p:blipFill>
          <a:blip r:embed="rId6">
            <a:alphaModFix/>
          </a:blip>
          <a:stretch>
            <a:fillRect/>
          </a:stretch>
        </p:blipFill>
        <p:spPr>
          <a:xfrm>
            <a:off x="6358475" y="2210450"/>
            <a:ext cx="3115118" cy="33301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CRISIS DRILLS</a:t>
            </a:r>
            <a:endParaRPr b="1">
              <a:solidFill>
                <a:schemeClr val="accent5"/>
              </a:solidFill>
            </a:endParaRPr>
          </a:p>
        </p:txBody>
      </p:sp>
      <p:sp>
        <p:nvSpPr>
          <p:cNvPr id="127" name="Google Shape;127;p3"/>
          <p:cNvSpPr txBox="1"/>
          <p:nvPr>
            <p:ph idx="1" type="body"/>
          </p:nvPr>
        </p:nvSpPr>
        <p:spPr>
          <a:xfrm>
            <a:off x="311025" y="1825625"/>
            <a:ext cx="11042700" cy="43515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lang="en-US" sz="2400">
                <a:solidFill>
                  <a:schemeClr val="accent5"/>
                </a:solidFill>
              </a:rPr>
              <a:t>•</a:t>
            </a:r>
            <a:r>
              <a:rPr lang="en-US" sz="2400">
                <a:solidFill>
                  <a:schemeClr val="accent5"/>
                </a:solidFill>
              </a:rPr>
              <a:t>Small and short</a:t>
            </a:r>
            <a:endParaRPr sz="2400">
              <a:solidFill>
                <a:schemeClr val="accent5"/>
              </a:solidFill>
            </a:endParaRPr>
          </a:p>
          <a:p>
            <a:pPr indent="0" lvl="0" marL="0" rtl="0" algn="l">
              <a:lnSpc>
                <a:spcPct val="90000"/>
              </a:lnSpc>
              <a:spcBef>
                <a:spcPts val="500"/>
              </a:spcBef>
              <a:spcAft>
                <a:spcPts val="0"/>
              </a:spcAft>
              <a:buNone/>
            </a:pPr>
            <a:r>
              <a:rPr lang="en-US" sz="2400">
                <a:solidFill>
                  <a:schemeClr val="accent5"/>
                </a:solidFill>
              </a:rPr>
              <a:t>•Similar to our simulations but more informal</a:t>
            </a:r>
            <a:endParaRPr sz="2400">
              <a:solidFill>
                <a:schemeClr val="accent5"/>
              </a:solidFill>
            </a:endParaRPr>
          </a:p>
          <a:p>
            <a:pPr indent="0" lvl="0" marL="0" rtl="0" algn="l">
              <a:lnSpc>
                <a:spcPct val="90000"/>
              </a:lnSpc>
              <a:spcBef>
                <a:spcPts val="500"/>
              </a:spcBef>
              <a:spcAft>
                <a:spcPts val="0"/>
              </a:spcAft>
              <a:buNone/>
            </a:pPr>
            <a:r>
              <a:rPr lang="en-US" sz="2400">
                <a:solidFill>
                  <a:schemeClr val="accent5"/>
                </a:solidFill>
              </a:rPr>
              <a:t>•Very fun and more frequent than large simulations</a:t>
            </a:r>
            <a:endParaRPr sz="2400">
              <a:solidFill>
                <a:schemeClr val="accent5"/>
              </a:solidFill>
            </a:endParaRPr>
          </a:p>
          <a:p>
            <a:pPr indent="0" lvl="0" marL="457200" rtl="0" algn="l">
              <a:lnSpc>
                <a:spcPct val="90000"/>
              </a:lnSpc>
              <a:spcBef>
                <a:spcPts val="500"/>
              </a:spcBef>
              <a:spcAft>
                <a:spcPts val="0"/>
              </a:spcAft>
              <a:buNone/>
            </a:pPr>
            <a:r>
              <a:t/>
            </a:r>
            <a:endParaRPr sz="2400">
              <a:solidFill>
                <a:srgbClr val="7F7F7F"/>
              </a:solidFill>
            </a:endParaRPr>
          </a:p>
          <a:p>
            <a:pPr indent="-50800" lvl="0" marL="228600" rtl="0" algn="l">
              <a:lnSpc>
                <a:spcPct val="90000"/>
              </a:lnSpc>
              <a:spcBef>
                <a:spcPts val="1000"/>
              </a:spcBef>
              <a:spcAft>
                <a:spcPts val="0"/>
              </a:spcAft>
              <a:buClr>
                <a:schemeClr val="dk1"/>
              </a:buClr>
              <a:buSzPts val="2800"/>
              <a:buNone/>
            </a:pPr>
            <a:r>
              <a:t/>
            </a:r>
            <a:endParaRPr/>
          </a:p>
        </p:txBody>
      </p:sp>
      <p:pic>
        <p:nvPicPr>
          <p:cNvPr descr="A group of people sitting at a desk&#10;&#10;Description automatically generated" id="128" name="Google Shape;128;p3"/>
          <p:cNvPicPr preferRelativeResize="0"/>
          <p:nvPr/>
        </p:nvPicPr>
        <p:blipFill rotWithShape="1">
          <a:blip r:embed="rId3">
            <a:alphaModFix/>
          </a:blip>
          <a:srcRect b="0" l="0" r="0" t="0"/>
          <a:stretch/>
        </p:blipFill>
        <p:spPr>
          <a:xfrm>
            <a:off x="7289800" y="365113"/>
            <a:ext cx="4063999" cy="2286000"/>
          </a:xfrm>
          <a:prstGeom prst="rect">
            <a:avLst/>
          </a:prstGeom>
          <a:noFill/>
          <a:ln>
            <a:noFill/>
          </a:ln>
          <a:effectLst>
            <a:outerShdw blurRad="50800" rotWithShape="0" algn="tl" dir="2700000" dist="38100">
              <a:srgbClr val="000000">
                <a:alpha val="40000"/>
              </a:srgbClr>
            </a:outerShdw>
          </a:effectLst>
        </p:spPr>
      </p:pic>
      <p:sp>
        <p:nvSpPr>
          <p:cNvPr id="129" name="Google Shape;129;p3"/>
          <p:cNvSpPr txBox="1"/>
          <p:nvPr/>
        </p:nvSpPr>
        <p:spPr>
          <a:xfrm>
            <a:off x="7990500" y="2651113"/>
            <a:ext cx="28668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accent5"/>
                </a:solidFill>
                <a:latin typeface="Calibri"/>
                <a:ea typeface="Calibri"/>
                <a:cs typeface="Calibri"/>
                <a:sym typeface="Calibri"/>
              </a:rPr>
              <a:t>Participants deliberating during a crisis drill</a:t>
            </a:r>
            <a:endParaRPr sz="1200">
              <a:solidFill>
                <a:schemeClr val="accent5"/>
              </a:solidFill>
              <a:latin typeface="Calibri"/>
              <a:ea typeface="Calibri"/>
              <a:cs typeface="Calibri"/>
              <a:sym typeface="Calibri"/>
            </a:endParaRPr>
          </a:p>
        </p:txBody>
      </p:sp>
      <p:pic>
        <p:nvPicPr>
          <p:cNvPr descr="A close up of a sign&#10;&#10;Description automatically generated" id="130" name="Google Shape;130;p3"/>
          <p:cNvPicPr preferRelativeResize="0"/>
          <p:nvPr/>
        </p:nvPicPr>
        <p:blipFill rotWithShape="1">
          <a:blip r:embed="rId4">
            <a:alphaModFix/>
          </a:blip>
          <a:srcRect b="0" l="0" r="0" t="0"/>
          <a:stretch/>
        </p:blipFill>
        <p:spPr>
          <a:xfrm>
            <a:off x="9473600" y="5746188"/>
            <a:ext cx="914400" cy="914400"/>
          </a:xfrm>
          <a:prstGeom prst="rect">
            <a:avLst/>
          </a:prstGeom>
          <a:noFill/>
          <a:ln>
            <a:noFill/>
          </a:ln>
        </p:spPr>
      </p:pic>
      <p:pic>
        <p:nvPicPr>
          <p:cNvPr id="131" name="Google Shape;131;p3"/>
          <p:cNvPicPr preferRelativeResize="0"/>
          <p:nvPr/>
        </p:nvPicPr>
        <p:blipFill>
          <a:blip r:embed="rId5">
            <a:alphaModFix/>
          </a:blip>
          <a:stretch>
            <a:fillRect/>
          </a:stretch>
        </p:blipFill>
        <p:spPr>
          <a:xfrm>
            <a:off x="10566313" y="5540600"/>
            <a:ext cx="1325575" cy="1325575"/>
          </a:xfrm>
          <a:prstGeom prst="rect">
            <a:avLst/>
          </a:prstGeom>
          <a:noFill/>
          <a:ln>
            <a:noFill/>
          </a:ln>
        </p:spPr>
      </p:pic>
      <p:pic>
        <p:nvPicPr>
          <p:cNvPr id="132" name="Google Shape;132;p3"/>
          <p:cNvPicPr preferRelativeResize="0"/>
          <p:nvPr/>
        </p:nvPicPr>
        <p:blipFill>
          <a:blip r:embed="rId6">
            <a:alphaModFix/>
          </a:blip>
          <a:stretch>
            <a:fillRect/>
          </a:stretch>
        </p:blipFill>
        <p:spPr>
          <a:xfrm>
            <a:off x="7289800" y="3258175"/>
            <a:ext cx="4063984" cy="2286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g9620f94a37_0_3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ACADEMIC AND SOCIAL EVENTS</a:t>
            </a:r>
            <a:endParaRPr b="1">
              <a:solidFill>
                <a:schemeClr val="accent5"/>
              </a:solidFill>
            </a:endParaRPr>
          </a:p>
        </p:txBody>
      </p:sp>
      <p:pic>
        <p:nvPicPr>
          <p:cNvPr descr="A close up of a sign&#10;&#10;Description automatically generated" id="139" name="Google Shape;139;g9620f94a37_0_30"/>
          <p:cNvPicPr preferRelativeResize="0"/>
          <p:nvPr/>
        </p:nvPicPr>
        <p:blipFill rotWithShape="1">
          <a:blip r:embed="rId3">
            <a:alphaModFix/>
          </a:blip>
          <a:srcRect b="0" l="0" r="0" t="0"/>
          <a:stretch/>
        </p:blipFill>
        <p:spPr>
          <a:xfrm>
            <a:off x="120425" y="5778012"/>
            <a:ext cx="850750" cy="850750"/>
          </a:xfrm>
          <a:prstGeom prst="rect">
            <a:avLst/>
          </a:prstGeom>
          <a:noFill/>
          <a:ln>
            <a:noFill/>
          </a:ln>
        </p:spPr>
      </p:pic>
      <p:pic>
        <p:nvPicPr>
          <p:cNvPr id="140" name="Google Shape;140;g9620f94a37_0_30"/>
          <p:cNvPicPr preferRelativeResize="0"/>
          <p:nvPr/>
        </p:nvPicPr>
        <p:blipFill>
          <a:blip r:embed="rId4">
            <a:alphaModFix/>
          </a:blip>
          <a:stretch>
            <a:fillRect/>
          </a:stretch>
        </p:blipFill>
        <p:spPr>
          <a:xfrm>
            <a:off x="1078663" y="5540588"/>
            <a:ext cx="1325575" cy="1325575"/>
          </a:xfrm>
          <a:prstGeom prst="rect">
            <a:avLst/>
          </a:prstGeom>
          <a:noFill/>
          <a:ln>
            <a:noFill/>
          </a:ln>
        </p:spPr>
      </p:pic>
      <p:pic>
        <p:nvPicPr>
          <p:cNvPr id="141" name="Google Shape;141;g9620f94a37_0_30"/>
          <p:cNvPicPr preferRelativeResize="0"/>
          <p:nvPr/>
        </p:nvPicPr>
        <p:blipFill>
          <a:blip r:embed="rId5">
            <a:alphaModFix/>
          </a:blip>
          <a:stretch>
            <a:fillRect/>
          </a:stretch>
        </p:blipFill>
        <p:spPr>
          <a:xfrm>
            <a:off x="7462400" y="1690825"/>
            <a:ext cx="4208300" cy="4208300"/>
          </a:xfrm>
          <a:prstGeom prst="rect">
            <a:avLst/>
          </a:prstGeom>
          <a:noFill/>
          <a:ln>
            <a:noFill/>
          </a:ln>
        </p:spPr>
      </p:pic>
      <p:sp>
        <p:nvSpPr>
          <p:cNvPr id="142" name="Google Shape;142;g9620f94a37_0_30"/>
          <p:cNvSpPr txBox="1"/>
          <p:nvPr/>
        </p:nvSpPr>
        <p:spPr>
          <a:xfrm>
            <a:off x="730800" y="1539200"/>
            <a:ext cx="6087300" cy="42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2400">
                <a:solidFill>
                  <a:schemeClr val="accent5"/>
                </a:solidFill>
                <a:latin typeface="Calibri"/>
                <a:ea typeface="Calibri"/>
                <a:cs typeface="Calibri"/>
                <a:sym typeface="Calibri"/>
              </a:rPr>
              <a:t>•Large network of professors and wargaming professionals that observe our simulations and offer advice to participants. </a:t>
            </a:r>
            <a:endParaRPr sz="2400">
              <a:solidFill>
                <a:schemeClr val="accent5"/>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400">
              <a:solidFill>
                <a:schemeClr val="accent5"/>
              </a:solidFill>
              <a:latin typeface="Calibri"/>
              <a:ea typeface="Calibri"/>
              <a:cs typeface="Calibri"/>
              <a:sym typeface="Calibri"/>
            </a:endParaRPr>
          </a:p>
          <a:p>
            <a:pPr indent="0" lvl="0" marL="0" marR="0" rtl="0" algn="l">
              <a:lnSpc>
                <a:spcPct val="100000"/>
              </a:lnSpc>
              <a:spcBef>
                <a:spcPts val="0"/>
              </a:spcBef>
              <a:spcAft>
                <a:spcPts val="0"/>
              </a:spcAft>
              <a:buNone/>
            </a:pPr>
            <a:r>
              <a:rPr lang="en-US" sz="2400">
                <a:solidFill>
                  <a:schemeClr val="accent5"/>
                </a:solidFill>
                <a:latin typeface="Calibri"/>
                <a:ea typeface="Calibri"/>
                <a:cs typeface="Calibri"/>
                <a:sym typeface="Calibri"/>
              </a:rPr>
              <a:t>•Keep an eye out for interesting panel events and speakers this semester! </a:t>
            </a:r>
            <a:endParaRPr sz="2400">
              <a:solidFill>
                <a:schemeClr val="accent5"/>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400">
              <a:solidFill>
                <a:schemeClr val="accent5"/>
              </a:solidFill>
              <a:latin typeface="Calibri"/>
              <a:ea typeface="Calibri"/>
              <a:cs typeface="Calibri"/>
              <a:sym typeface="Calibri"/>
            </a:endParaRPr>
          </a:p>
          <a:p>
            <a:pPr indent="0" lvl="0" marL="0" marR="0" rtl="0" algn="l">
              <a:lnSpc>
                <a:spcPct val="100000"/>
              </a:lnSpc>
              <a:spcBef>
                <a:spcPts val="0"/>
              </a:spcBef>
              <a:spcAft>
                <a:spcPts val="0"/>
              </a:spcAft>
              <a:buNone/>
            </a:pPr>
            <a:r>
              <a:rPr lang="en-US" sz="2400">
                <a:solidFill>
                  <a:schemeClr val="accent5"/>
                </a:solidFill>
                <a:latin typeface="Calibri"/>
                <a:ea typeface="Calibri"/>
                <a:cs typeface="Calibri"/>
                <a:sym typeface="Calibri"/>
              </a:rPr>
              <a:t>•Social Events: great chance to meet other members, chill stuff like game nights, movie nights, and </a:t>
            </a:r>
            <a:r>
              <a:rPr i="1" lang="en-US" sz="2400">
                <a:solidFill>
                  <a:schemeClr val="accent5"/>
                </a:solidFill>
                <a:latin typeface="Calibri"/>
                <a:ea typeface="Calibri"/>
                <a:cs typeface="Calibri"/>
                <a:sym typeface="Calibri"/>
              </a:rPr>
              <a:t>Geopolitics against Humanity </a:t>
            </a:r>
            <a:r>
              <a:rPr lang="en-US" sz="2400">
                <a:solidFill>
                  <a:schemeClr val="accent5"/>
                </a:solidFill>
                <a:latin typeface="Calibri"/>
                <a:ea typeface="Calibri"/>
                <a:cs typeface="Calibri"/>
                <a:sym typeface="Calibri"/>
              </a:rPr>
              <a:t>(our version of cards against humanity) </a:t>
            </a:r>
            <a:endParaRPr sz="2400">
              <a:solidFill>
                <a:schemeClr val="accent5"/>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8fcd617954_0_4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UNDERSTUDY PROGRAM</a:t>
            </a:r>
            <a:endParaRPr b="1">
              <a:solidFill>
                <a:schemeClr val="accent5"/>
              </a:solidFill>
            </a:endParaRPr>
          </a:p>
        </p:txBody>
      </p:sp>
      <p:pic>
        <p:nvPicPr>
          <p:cNvPr descr="A close up of a sign&#10;&#10;Description automatically generated" id="149" name="Google Shape;149;g8fcd617954_0_42"/>
          <p:cNvPicPr preferRelativeResize="0"/>
          <p:nvPr/>
        </p:nvPicPr>
        <p:blipFill rotWithShape="1">
          <a:blip r:embed="rId3">
            <a:alphaModFix/>
          </a:blip>
          <a:srcRect b="0" l="0" r="0" t="0"/>
          <a:stretch/>
        </p:blipFill>
        <p:spPr>
          <a:xfrm>
            <a:off x="220750" y="5746175"/>
            <a:ext cx="914400" cy="914400"/>
          </a:xfrm>
          <a:prstGeom prst="rect">
            <a:avLst/>
          </a:prstGeom>
          <a:noFill/>
          <a:ln>
            <a:noFill/>
          </a:ln>
        </p:spPr>
      </p:pic>
      <p:pic>
        <p:nvPicPr>
          <p:cNvPr id="150" name="Google Shape;150;g8fcd617954_0_42"/>
          <p:cNvPicPr preferRelativeResize="0"/>
          <p:nvPr/>
        </p:nvPicPr>
        <p:blipFill>
          <a:blip r:embed="rId4">
            <a:alphaModFix/>
          </a:blip>
          <a:stretch>
            <a:fillRect/>
          </a:stretch>
        </p:blipFill>
        <p:spPr>
          <a:xfrm>
            <a:off x="1282363" y="5540588"/>
            <a:ext cx="1325575" cy="1325575"/>
          </a:xfrm>
          <a:prstGeom prst="rect">
            <a:avLst/>
          </a:prstGeom>
          <a:noFill/>
          <a:ln>
            <a:noFill/>
          </a:ln>
        </p:spPr>
      </p:pic>
      <p:pic>
        <p:nvPicPr>
          <p:cNvPr id="151" name="Google Shape;151;g8fcd617954_0_42"/>
          <p:cNvPicPr preferRelativeResize="0"/>
          <p:nvPr/>
        </p:nvPicPr>
        <p:blipFill>
          <a:blip r:embed="rId5">
            <a:alphaModFix/>
          </a:blip>
          <a:stretch>
            <a:fillRect/>
          </a:stretch>
        </p:blipFill>
        <p:spPr>
          <a:xfrm>
            <a:off x="7319900" y="1936550"/>
            <a:ext cx="4572000" cy="2571750"/>
          </a:xfrm>
          <a:prstGeom prst="rect">
            <a:avLst/>
          </a:prstGeom>
          <a:noFill/>
          <a:ln>
            <a:noFill/>
          </a:ln>
        </p:spPr>
      </p:pic>
      <p:sp>
        <p:nvSpPr>
          <p:cNvPr id="152" name="Google Shape;152;g8fcd617954_0_42"/>
          <p:cNvSpPr txBox="1"/>
          <p:nvPr/>
        </p:nvSpPr>
        <p:spPr>
          <a:xfrm>
            <a:off x="730800" y="1539200"/>
            <a:ext cx="6087300" cy="42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2400">
                <a:solidFill>
                  <a:schemeClr val="accent5"/>
                </a:solidFill>
                <a:latin typeface="Calibri"/>
                <a:ea typeface="Calibri"/>
                <a:cs typeface="Calibri"/>
                <a:sym typeface="Calibri"/>
              </a:rPr>
              <a:t>•Design your own drills! (mini-simulations) </a:t>
            </a:r>
            <a:endParaRPr sz="2400">
              <a:solidFill>
                <a:schemeClr val="accent5"/>
              </a:solidFill>
              <a:latin typeface="Calibri"/>
              <a:ea typeface="Calibri"/>
              <a:cs typeface="Calibri"/>
              <a:sym typeface="Calibri"/>
            </a:endParaRPr>
          </a:p>
          <a:p>
            <a:pPr indent="0" lvl="0" marL="0" marR="0" rtl="0" algn="l">
              <a:lnSpc>
                <a:spcPct val="100000"/>
              </a:lnSpc>
              <a:spcBef>
                <a:spcPts val="0"/>
              </a:spcBef>
              <a:spcAft>
                <a:spcPts val="0"/>
              </a:spcAft>
              <a:buNone/>
            </a:pPr>
            <a:r>
              <a:rPr lang="en-US" sz="2400">
                <a:solidFill>
                  <a:schemeClr val="accent5"/>
                </a:solidFill>
                <a:latin typeface="Calibri"/>
                <a:ea typeface="Calibri"/>
                <a:cs typeface="Calibri"/>
                <a:sym typeface="Calibri"/>
              </a:rPr>
              <a:t>•Work with Programming eboard members on </a:t>
            </a:r>
            <a:r>
              <a:rPr lang="en-US" sz="2400">
                <a:solidFill>
                  <a:schemeClr val="accent5"/>
                </a:solidFill>
                <a:latin typeface="Calibri"/>
                <a:ea typeface="Calibri"/>
                <a:cs typeface="Calibri"/>
                <a:sym typeface="Calibri"/>
              </a:rPr>
              <a:t>design fall semester, run your drill in the spring semester</a:t>
            </a:r>
            <a:endParaRPr sz="2400">
              <a:solidFill>
                <a:schemeClr val="accent5"/>
              </a:solidFill>
              <a:latin typeface="Calibri"/>
              <a:ea typeface="Calibri"/>
              <a:cs typeface="Calibri"/>
              <a:sym typeface="Calibri"/>
            </a:endParaRPr>
          </a:p>
          <a:p>
            <a:pPr indent="0" lvl="0" marL="0" marR="0" rtl="0" algn="l">
              <a:lnSpc>
                <a:spcPct val="100000"/>
              </a:lnSpc>
              <a:spcBef>
                <a:spcPts val="0"/>
              </a:spcBef>
              <a:spcAft>
                <a:spcPts val="0"/>
              </a:spcAft>
              <a:buNone/>
            </a:pPr>
            <a:r>
              <a:rPr lang="en-US" sz="2400">
                <a:solidFill>
                  <a:schemeClr val="accent5"/>
                </a:solidFill>
                <a:latin typeface="Calibri"/>
                <a:ea typeface="Calibri"/>
                <a:cs typeface="Calibri"/>
                <a:sym typeface="Calibri"/>
              </a:rPr>
              <a:t>•Stay tuned for applications! </a:t>
            </a:r>
            <a:r>
              <a:rPr lang="en-US" sz="2400">
                <a:solidFill>
                  <a:schemeClr val="accent5"/>
                </a:solidFill>
                <a:latin typeface="Calibri"/>
                <a:ea typeface="Calibri"/>
                <a:cs typeface="Calibri"/>
                <a:sym typeface="Calibri"/>
              </a:rPr>
              <a:t> </a:t>
            </a:r>
            <a:endParaRPr sz="2400">
              <a:solidFill>
                <a:schemeClr val="accent5"/>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8fcd617954_0_2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OUR EBOARD: </a:t>
            </a:r>
            <a:r>
              <a:rPr b="1" lang="en-US">
                <a:solidFill>
                  <a:schemeClr val="accent5"/>
                </a:solidFill>
              </a:rPr>
              <a:t>DIRECTORATE</a:t>
            </a:r>
            <a:endParaRPr b="1">
              <a:solidFill>
                <a:schemeClr val="accent5"/>
              </a:solidFill>
            </a:endParaRPr>
          </a:p>
        </p:txBody>
      </p:sp>
      <p:pic>
        <p:nvPicPr>
          <p:cNvPr descr="A close up of a sign&#10;&#10;Description automatically generated" id="159" name="Google Shape;159;g8fcd617954_0_26"/>
          <p:cNvPicPr preferRelativeResize="0"/>
          <p:nvPr/>
        </p:nvPicPr>
        <p:blipFill rotWithShape="1">
          <a:blip r:embed="rId3">
            <a:alphaModFix/>
          </a:blip>
          <a:srcRect b="0" l="0" r="0" t="0"/>
          <a:stretch/>
        </p:blipFill>
        <p:spPr>
          <a:xfrm>
            <a:off x="323025" y="5746150"/>
            <a:ext cx="914400" cy="914400"/>
          </a:xfrm>
          <a:prstGeom prst="rect">
            <a:avLst/>
          </a:prstGeom>
          <a:noFill/>
          <a:ln>
            <a:noFill/>
          </a:ln>
        </p:spPr>
      </p:pic>
      <p:pic>
        <p:nvPicPr>
          <p:cNvPr id="160" name="Google Shape;160;g8fcd617954_0_26"/>
          <p:cNvPicPr preferRelativeResize="0"/>
          <p:nvPr/>
        </p:nvPicPr>
        <p:blipFill>
          <a:blip r:embed="rId4">
            <a:alphaModFix/>
          </a:blip>
          <a:stretch>
            <a:fillRect/>
          </a:stretch>
        </p:blipFill>
        <p:spPr>
          <a:xfrm>
            <a:off x="1503150" y="5540563"/>
            <a:ext cx="1325575" cy="1325575"/>
          </a:xfrm>
          <a:prstGeom prst="rect">
            <a:avLst/>
          </a:prstGeom>
          <a:noFill/>
          <a:ln>
            <a:noFill/>
          </a:ln>
        </p:spPr>
      </p:pic>
      <p:pic>
        <p:nvPicPr>
          <p:cNvPr id="161" name="Google Shape;161;g8fcd617954_0_26"/>
          <p:cNvPicPr preferRelativeResize="0"/>
          <p:nvPr/>
        </p:nvPicPr>
        <p:blipFill>
          <a:blip r:embed="rId5">
            <a:alphaModFix/>
          </a:blip>
          <a:stretch>
            <a:fillRect/>
          </a:stretch>
        </p:blipFill>
        <p:spPr>
          <a:xfrm>
            <a:off x="779425" y="1445200"/>
            <a:ext cx="2122500" cy="2830012"/>
          </a:xfrm>
          <a:prstGeom prst="rect">
            <a:avLst/>
          </a:prstGeom>
          <a:noFill/>
          <a:ln>
            <a:noFill/>
          </a:ln>
        </p:spPr>
      </p:pic>
      <p:pic>
        <p:nvPicPr>
          <p:cNvPr id="162" name="Google Shape;162;g8fcd617954_0_26"/>
          <p:cNvPicPr preferRelativeResize="0"/>
          <p:nvPr/>
        </p:nvPicPr>
        <p:blipFill>
          <a:blip r:embed="rId6">
            <a:alphaModFix/>
          </a:blip>
          <a:stretch>
            <a:fillRect/>
          </a:stretch>
        </p:blipFill>
        <p:spPr>
          <a:xfrm>
            <a:off x="3148491" y="1744025"/>
            <a:ext cx="3347476" cy="2232351"/>
          </a:xfrm>
          <a:prstGeom prst="rect">
            <a:avLst/>
          </a:prstGeom>
          <a:noFill/>
          <a:ln>
            <a:noFill/>
          </a:ln>
        </p:spPr>
      </p:pic>
      <p:pic>
        <p:nvPicPr>
          <p:cNvPr id="163" name="Google Shape;163;g8fcd617954_0_26"/>
          <p:cNvPicPr preferRelativeResize="0"/>
          <p:nvPr/>
        </p:nvPicPr>
        <p:blipFill>
          <a:blip r:embed="rId7">
            <a:alphaModFix/>
          </a:blip>
          <a:stretch>
            <a:fillRect/>
          </a:stretch>
        </p:blipFill>
        <p:spPr>
          <a:xfrm>
            <a:off x="3500787" y="4275205"/>
            <a:ext cx="2642900" cy="2419495"/>
          </a:xfrm>
          <a:prstGeom prst="rect">
            <a:avLst/>
          </a:prstGeom>
          <a:noFill/>
          <a:ln>
            <a:noFill/>
          </a:ln>
        </p:spPr>
      </p:pic>
      <p:pic>
        <p:nvPicPr>
          <p:cNvPr id="164" name="Google Shape;164;g8fcd617954_0_26"/>
          <p:cNvPicPr preferRelativeResize="0"/>
          <p:nvPr/>
        </p:nvPicPr>
        <p:blipFill>
          <a:blip r:embed="rId8">
            <a:alphaModFix/>
          </a:blip>
          <a:stretch>
            <a:fillRect/>
          </a:stretch>
        </p:blipFill>
        <p:spPr>
          <a:xfrm>
            <a:off x="6742550" y="3877450"/>
            <a:ext cx="1817358" cy="2817250"/>
          </a:xfrm>
          <a:prstGeom prst="rect">
            <a:avLst/>
          </a:prstGeom>
          <a:noFill/>
          <a:ln>
            <a:noFill/>
          </a:ln>
        </p:spPr>
      </p:pic>
      <p:pic>
        <p:nvPicPr>
          <p:cNvPr id="165" name="Google Shape;165;g8fcd617954_0_26"/>
          <p:cNvPicPr preferRelativeResize="0"/>
          <p:nvPr/>
        </p:nvPicPr>
        <p:blipFill>
          <a:blip r:embed="rId9">
            <a:alphaModFix/>
          </a:blip>
          <a:stretch>
            <a:fillRect/>
          </a:stretch>
        </p:blipFill>
        <p:spPr>
          <a:xfrm>
            <a:off x="9752550" y="2043725"/>
            <a:ext cx="2219324" cy="4341000"/>
          </a:xfrm>
          <a:prstGeom prst="rect">
            <a:avLst/>
          </a:prstGeom>
          <a:noFill/>
          <a:ln>
            <a:noFill/>
          </a:ln>
        </p:spPr>
      </p:pic>
      <p:pic>
        <p:nvPicPr>
          <p:cNvPr id="166" name="Google Shape;166;g8fcd617954_0_26"/>
          <p:cNvPicPr preferRelativeResize="0"/>
          <p:nvPr/>
        </p:nvPicPr>
        <p:blipFill>
          <a:blip r:embed="rId10">
            <a:alphaModFix/>
          </a:blip>
          <a:stretch>
            <a:fillRect/>
          </a:stretch>
        </p:blipFill>
        <p:spPr>
          <a:xfrm>
            <a:off x="6607525" y="1552550"/>
            <a:ext cx="3033476" cy="2024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F7F7F"/>
              </a:buClr>
              <a:buSzPts val="4400"/>
              <a:buFont typeface="Calibri"/>
              <a:buNone/>
            </a:pPr>
            <a:r>
              <a:rPr b="1" lang="en-US">
                <a:solidFill>
                  <a:schemeClr val="accent5"/>
                </a:solidFill>
              </a:rPr>
              <a:t>OUR SIMULATIONS</a:t>
            </a:r>
            <a:endParaRPr b="1">
              <a:solidFill>
                <a:schemeClr val="accent5"/>
              </a:solidFill>
            </a:endParaRPr>
          </a:p>
        </p:txBody>
      </p:sp>
      <p:sp>
        <p:nvSpPr>
          <p:cNvPr id="173" name="Google Shape;173;p4"/>
          <p:cNvSpPr txBox="1"/>
          <p:nvPr/>
        </p:nvSpPr>
        <p:spPr>
          <a:xfrm>
            <a:off x="450875" y="1508100"/>
            <a:ext cx="6087300" cy="42924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2400">
                <a:solidFill>
                  <a:schemeClr val="accent5"/>
                </a:solidFill>
                <a:latin typeface="Calibri"/>
                <a:ea typeface="Calibri"/>
                <a:cs typeface="Calibri"/>
                <a:sym typeface="Calibri"/>
              </a:rPr>
              <a:t>•</a:t>
            </a:r>
            <a:r>
              <a:rPr lang="en-US" sz="2400">
                <a:solidFill>
                  <a:schemeClr val="accent5"/>
                </a:solidFill>
                <a:latin typeface="Calibri"/>
                <a:ea typeface="Calibri"/>
                <a:cs typeface="Calibri"/>
                <a:sym typeface="Calibri"/>
              </a:rPr>
              <a:t>Geopolitical wargames</a:t>
            </a:r>
            <a:endParaRPr>
              <a:solidFill>
                <a:schemeClr val="accent5"/>
              </a:solidFill>
            </a:endParaRPr>
          </a:p>
          <a:p>
            <a:pPr indent="0" lvl="0" marL="0" marR="0" rtl="0" algn="l">
              <a:lnSpc>
                <a:spcPct val="150000"/>
              </a:lnSpc>
              <a:spcBef>
                <a:spcPts val="0"/>
              </a:spcBef>
              <a:spcAft>
                <a:spcPts val="0"/>
              </a:spcAft>
              <a:buNone/>
            </a:pPr>
            <a:r>
              <a:rPr lang="en-US" sz="2400">
                <a:solidFill>
                  <a:schemeClr val="accent5"/>
                </a:solidFill>
                <a:latin typeface="Calibri"/>
                <a:ea typeface="Calibri"/>
                <a:cs typeface="Calibri"/>
                <a:sym typeface="Calibri"/>
              </a:rPr>
              <a:t>•</a:t>
            </a:r>
            <a:r>
              <a:rPr lang="en-US" sz="2400">
                <a:solidFill>
                  <a:schemeClr val="accent5"/>
                </a:solidFill>
                <a:latin typeface="Calibri"/>
                <a:ea typeface="Calibri"/>
                <a:cs typeface="Calibri"/>
                <a:sym typeface="Calibri"/>
              </a:rPr>
              <a:t>Large-scale (40-75 people)</a:t>
            </a:r>
            <a:endParaRPr>
              <a:solidFill>
                <a:schemeClr val="accent5"/>
              </a:solidFill>
            </a:endParaRPr>
          </a:p>
          <a:p>
            <a:pPr indent="0" lvl="0" marL="0" marR="0" rtl="0" algn="l">
              <a:lnSpc>
                <a:spcPct val="150000"/>
              </a:lnSpc>
              <a:spcBef>
                <a:spcPts val="0"/>
              </a:spcBef>
              <a:spcAft>
                <a:spcPts val="0"/>
              </a:spcAft>
              <a:buNone/>
            </a:pPr>
            <a:r>
              <a:rPr lang="en-US" sz="2400">
                <a:solidFill>
                  <a:schemeClr val="accent5"/>
                </a:solidFill>
                <a:latin typeface="Calibri"/>
                <a:ea typeface="Calibri"/>
                <a:cs typeface="Calibri"/>
                <a:sym typeface="Calibri"/>
              </a:rPr>
              <a:t>•</a:t>
            </a:r>
            <a:r>
              <a:rPr lang="en-US" sz="2400">
                <a:solidFill>
                  <a:schemeClr val="accent5"/>
                </a:solidFill>
                <a:latin typeface="Calibri"/>
                <a:ea typeface="Calibri"/>
                <a:cs typeface="Calibri"/>
                <a:sym typeface="Calibri"/>
              </a:rPr>
              <a:t>Realistic but speculative</a:t>
            </a:r>
            <a:endParaRPr>
              <a:solidFill>
                <a:schemeClr val="accent5"/>
              </a:solidFill>
            </a:endParaRPr>
          </a:p>
          <a:p>
            <a:pPr indent="0" lvl="0" marL="0" marR="0" rtl="0" algn="l">
              <a:lnSpc>
                <a:spcPct val="150000"/>
              </a:lnSpc>
              <a:spcBef>
                <a:spcPts val="0"/>
              </a:spcBef>
              <a:spcAft>
                <a:spcPts val="0"/>
              </a:spcAft>
              <a:buNone/>
            </a:pPr>
            <a:r>
              <a:rPr lang="en-US" sz="2400">
                <a:solidFill>
                  <a:schemeClr val="accent5"/>
                </a:solidFill>
                <a:latin typeface="Calibri"/>
                <a:ea typeface="Calibri"/>
                <a:cs typeface="Calibri"/>
                <a:sym typeface="Calibri"/>
              </a:rPr>
              <a:t>•</a:t>
            </a:r>
            <a:r>
              <a:rPr lang="en-US" sz="2400">
                <a:solidFill>
                  <a:schemeClr val="accent5"/>
                </a:solidFill>
                <a:latin typeface="Calibri"/>
                <a:ea typeface="Calibri"/>
                <a:cs typeface="Calibri"/>
                <a:sym typeface="Calibri"/>
              </a:rPr>
              <a:t>Multidimensional and highly interactive</a:t>
            </a:r>
            <a:endParaRPr sz="2400">
              <a:solidFill>
                <a:schemeClr val="accent5"/>
              </a:solidFill>
              <a:latin typeface="Calibri"/>
              <a:ea typeface="Calibri"/>
              <a:cs typeface="Calibri"/>
              <a:sym typeface="Calibri"/>
            </a:endParaRPr>
          </a:p>
          <a:p>
            <a:pPr indent="0" lvl="0" marL="0" marR="0" rtl="0" algn="l">
              <a:lnSpc>
                <a:spcPct val="100000"/>
              </a:lnSpc>
              <a:spcBef>
                <a:spcPts val="0"/>
              </a:spcBef>
              <a:spcAft>
                <a:spcPts val="0"/>
              </a:spcAft>
              <a:buNone/>
            </a:pPr>
            <a:r>
              <a:rPr lang="en-US" sz="2400">
                <a:solidFill>
                  <a:schemeClr val="accent5"/>
                </a:solidFill>
                <a:latin typeface="Calibri"/>
                <a:ea typeface="Calibri"/>
                <a:cs typeface="Calibri"/>
                <a:sym typeface="Calibri"/>
              </a:rPr>
              <a:t>•Spring 2021 simulation will *probably* be </a:t>
            </a:r>
            <a:r>
              <a:rPr i="1" lang="en-US" sz="2400">
                <a:solidFill>
                  <a:schemeClr val="accent5"/>
                </a:solidFill>
                <a:latin typeface="Calibri"/>
                <a:ea typeface="Calibri"/>
                <a:cs typeface="Calibri"/>
                <a:sym typeface="Calibri"/>
              </a:rPr>
              <a:t>Rising Tides</a:t>
            </a:r>
            <a:r>
              <a:rPr lang="en-US" sz="2400">
                <a:solidFill>
                  <a:schemeClr val="accent5"/>
                </a:solidFill>
                <a:latin typeface="Calibri"/>
                <a:ea typeface="Calibri"/>
                <a:cs typeface="Calibri"/>
                <a:sym typeface="Calibri"/>
              </a:rPr>
              <a:t>, U.S. - China conflict in the South China Sea</a:t>
            </a:r>
            <a:endParaRPr sz="2400">
              <a:solidFill>
                <a:schemeClr val="accent5"/>
              </a:solidFill>
              <a:latin typeface="Calibri"/>
              <a:ea typeface="Calibri"/>
              <a:cs typeface="Calibri"/>
              <a:sym typeface="Calibri"/>
            </a:endParaRPr>
          </a:p>
          <a:p>
            <a:pPr indent="457200" lvl="0" marL="0" marR="0" rtl="0" algn="l">
              <a:lnSpc>
                <a:spcPct val="100000"/>
              </a:lnSpc>
              <a:spcBef>
                <a:spcPts val="0"/>
              </a:spcBef>
              <a:spcAft>
                <a:spcPts val="0"/>
              </a:spcAft>
              <a:buNone/>
            </a:pPr>
            <a:r>
              <a:rPr lang="en-US" sz="2400">
                <a:solidFill>
                  <a:schemeClr val="accent5"/>
                </a:solidFill>
                <a:latin typeface="Calibri"/>
                <a:ea typeface="Calibri"/>
                <a:cs typeface="Calibri"/>
                <a:sym typeface="Calibri"/>
              </a:rPr>
              <a:t>•^^Virtual or in-person</a:t>
            </a:r>
            <a:endParaRPr sz="2400">
              <a:solidFill>
                <a:schemeClr val="accent5"/>
              </a:solidFill>
              <a:latin typeface="Calibri"/>
              <a:ea typeface="Calibri"/>
              <a:cs typeface="Calibri"/>
              <a:sym typeface="Calibri"/>
            </a:endParaRPr>
          </a:p>
        </p:txBody>
      </p:sp>
      <p:pic>
        <p:nvPicPr>
          <p:cNvPr descr="A close up of a sign&#10;&#10;Description automatically generated" id="174" name="Google Shape;174;p4"/>
          <p:cNvPicPr preferRelativeResize="0"/>
          <p:nvPr/>
        </p:nvPicPr>
        <p:blipFill rotWithShape="1">
          <a:blip r:embed="rId3">
            <a:alphaModFix/>
          </a:blip>
          <a:srcRect b="0" l="0" r="0" t="0"/>
          <a:stretch/>
        </p:blipFill>
        <p:spPr>
          <a:xfrm>
            <a:off x="146075" y="5738000"/>
            <a:ext cx="914400" cy="914400"/>
          </a:xfrm>
          <a:prstGeom prst="rect">
            <a:avLst/>
          </a:prstGeom>
          <a:noFill/>
          <a:ln>
            <a:noFill/>
          </a:ln>
        </p:spPr>
      </p:pic>
      <p:pic>
        <p:nvPicPr>
          <p:cNvPr id="175" name="Google Shape;175;p4"/>
          <p:cNvPicPr preferRelativeResize="0"/>
          <p:nvPr/>
        </p:nvPicPr>
        <p:blipFill rotWithShape="1">
          <a:blip r:embed="rId4">
            <a:alphaModFix/>
          </a:blip>
          <a:srcRect b="0" l="-18357" r="0" t="-18357"/>
          <a:stretch/>
        </p:blipFill>
        <p:spPr>
          <a:xfrm>
            <a:off x="1215100" y="5532413"/>
            <a:ext cx="1325575" cy="1325575"/>
          </a:xfrm>
          <a:prstGeom prst="rect">
            <a:avLst/>
          </a:prstGeom>
          <a:noFill/>
          <a:ln>
            <a:noFill/>
          </a:ln>
        </p:spPr>
      </p:pic>
      <p:pic>
        <p:nvPicPr>
          <p:cNvPr id="176" name="Google Shape;176;p4"/>
          <p:cNvPicPr preferRelativeResize="0"/>
          <p:nvPr/>
        </p:nvPicPr>
        <p:blipFill>
          <a:blip r:embed="rId5">
            <a:alphaModFix/>
          </a:blip>
          <a:stretch>
            <a:fillRect/>
          </a:stretch>
        </p:blipFill>
        <p:spPr>
          <a:xfrm>
            <a:off x="5858024" y="270870"/>
            <a:ext cx="6087299" cy="2977979"/>
          </a:xfrm>
          <a:prstGeom prst="rect">
            <a:avLst/>
          </a:prstGeom>
          <a:noFill/>
          <a:ln>
            <a:noFill/>
          </a:ln>
        </p:spPr>
      </p:pic>
      <p:pic>
        <p:nvPicPr>
          <p:cNvPr id="177" name="Google Shape;177;p4"/>
          <p:cNvPicPr preferRelativeResize="0"/>
          <p:nvPr/>
        </p:nvPicPr>
        <p:blipFill>
          <a:blip r:embed="rId6">
            <a:alphaModFix/>
          </a:blip>
          <a:stretch>
            <a:fillRect/>
          </a:stretch>
        </p:blipFill>
        <p:spPr>
          <a:xfrm>
            <a:off x="6781800" y="3861738"/>
            <a:ext cx="4572000" cy="25717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2020-03-27T17:36:52Z</dcterms:created>
  <dc:creator>Sterling Richmond</dc:creator>
</cp:coreProperties>
</file>